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sldIdLst>
    <p:sldId id="690" r:id="rId2"/>
    <p:sldId id="466" r:id="rId3"/>
    <p:sldId id="467" r:id="rId4"/>
    <p:sldId id="468" r:id="rId5"/>
    <p:sldId id="469" r:id="rId6"/>
    <p:sldId id="471" r:id="rId7"/>
    <p:sldId id="470" r:id="rId8"/>
    <p:sldId id="472" r:id="rId9"/>
    <p:sldId id="473" r:id="rId10"/>
    <p:sldId id="474" r:id="rId11"/>
    <p:sldId id="475" r:id="rId12"/>
    <p:sldId id="476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691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477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3" r:id="rId68"/>
    <p:sldId id="534" r:id="rId69"/>
    <p:sldId id="535" r:id="rId70"/>
    <p:sldId id="536" r:id="rId71"/>
    <p:sldId id="537" r:id="rId72"/>
    <p:sldId id="538" r:id="rId73"/>
    <p:sldId id="539" r:id="rId74"/>
    <p:sldId id="540" r:id="rId75"/>
    <p:sldId id="542" r:id="rId76"/>
    <p:sldId id="543" r:id="rId77"/>
    <p:sldId id="541" r:id="rId78"/>
    <p:sldId id="544" r:id="rId79"/>
    <p:sldId id="545" r:id="rId80"/>
    <p:sldId id="546" r:id="rId81"/>
    <p:sldId id="282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D21"/>
    <a:srgbClr val="5786E3"/>
    <a:srgbClr val="EAA372"/>
    <a:srgbClr val="F6D6C0"/>
    <a:srgbClr val="BACDF4"/>
    <a:srgbClr val="6F97E7"/>
    <a:srgbClr val="112D66"/>
    <a:srgbClr val="D27263"/>
    <a:srgbClr val="C1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9" autoAdjust="0"/>
    <p:restoredTop sz="73266" autoAdjust="0"/>
  </p:normalViewPr>
  <p:slideViewPr>
    <p:cSldViewPr snapToGrid="0">
      <p:cViewPr varScale="1">
        <p:scale>
          <a:sx n="70" d="100"/>
          <a:sy n="70" d="100"/>
        </p:scale>
        <p:origin x="19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694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142CF-922A-4443-AA59-79B0CF14386C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CDE63-D6C1-4442-B6A4-1B3012052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48308434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38459055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3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【</a:t>
            </a:r>
            <a:r>
              <a:rPr lang="zh-CN" altLang="en-US" dirty="0">
                <a:hlinkClick r:id="rId3"/>
              </a:rPr>
              <a:t>强化学习</a:t>
            </a:r>
            <a:r>
              <a:rPr lang="en-US" altLang="zh-CN" dirty="0">
                <a:hlinkClick r:id="rId3"/>
              </a:rPr>
              <a:t>1.0】</a:t>
            </a:r>
            <a:r>
              <a:rPr lang="zh-CN" altLang="en-US" dirty="0">
                <a:hlinkClick r:id="rId3"/>
              </a:rPr>
              <a:t>导论 </a:t>
            </a:r>
            <a:r>
              <a:rPr lang="en-US" altLang="zh-CN" dirty="0">
                <a:hlinkClick r:id="rId3"/>
              </a:rPr>
              <a:t>&amp; </a:t>
            </a:r>
            <a:r>
              <a:rPr lang="zh-CN" altLang="en-US" dirty="0">
                <a:hlinkClick r:id="rId3"/>
              </a:rPr>
              <a:t>多臂赌博机问题（</a:t>
            </a:r>
            <a:r>
              <a:rPr lang="en-US" altLang="zh-CN" dirty="0">
                <a:hlinkClick r:id="rId3"/>
              </a:rPr>
              <a:t>multi-armed bandit</a:t>
            </a:r>
            <a:r>
              <a:rPr lang="zh-CN" altLang="en-US" dirty="0">
                <a:hlinkClick r:id="rId3"/>
              </a:rPr>
              <a:t>）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知乎 </a:t>
            </a:r>
            <a:r>
              <a:rPr lang="en-US" altLang="zh-CN" dirty="0">
                <a:hlinkClick r:id="rId3"/>
              </a:rPr>
              <a:t>(zhihu.com)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4"/>
              </a:rPr>
              <a:t>强化学习</a:t>
            </a:r>
            <a:r>
              <a:rPr lang="en-US" altLang="zh-CN" dirty="0">
                <a:hlinkClick r:id="rId4"/>
              </a:rPr>
              <a:t>——</a:t>
            </a:r>
            <a:r>
              <a:rPr lang="zh-CN" altLang="en-US" dirty="0">
                <a:hlinkClick r:id="rId4"/>
              </a:rPr>
              <a:t>多臂老虎机问题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5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78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34" name="组合 33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40" name="直接连接符 13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12" name="直接连接符 11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8" name="直接连接符 9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84" name="直接连接符 8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70" name="直接连接符 6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图片 153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5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文本框 158"/>
          <p:cNvSpPr txBox="1"/>
          <p:nvPr userDrawn="1"/>
        </p:nvSpPr>
        <p:spPr>
          <a:xfrm>
            <a:off x="805951" y="-64704"/>
            <a:ext cx="3510140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用户体验</a:t>
            </a:r>
          </a:p>
        </p:txBody>
      </p:sp>
      <p:sp>
        <p:nvSpPr>
          <p:cNvPr id="160" name="矩形 159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8" name="文本框 177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179" name="组合 178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86" name="直接连接符 28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组合 180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72" name="直接连接符 27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组合 181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58" name="直接连接符 25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组合 182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44" name="直接连接符 24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组合 183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组合 184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16" name="直接连接符 21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组合 185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02" name="直接连接符 20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11" name="图片 310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312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05543" y="-45109"/>
            <a:ext cx="3472448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历史沿革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2959034" y="6463288"/>
            <a:ext cx="1187450" cy="127295"/>
            <a:chOff x="-260350" y="6426200"/>
            <a:chExt cx="1218293" cy="12094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 userDrawn="1"/>
        </p:nvGrpSpPr>
        <p:grpSpPr>
          <a:xfrm>
            <a:off x="4121912" y="6463288"/>
            <a:ext cx="1187450" cy="127295"/>
            <a:chOff x="-260350" y="6426200"/>
            <a:chExt cx="1218293" cy="12094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 userDrawn="1"/>
        </p:nvGrpSpPr>
        <p:grpSpPr>
          <a:xfrm>
            <a:off x="5284790" y="6463288"/>
            <a:ext cx="1187450" cy="127295"/>
            <a:chOff x="-260350" y="6426200"/>
            <a:chExt cx="1218293" cy="120945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 userDrawn="1"/>
        </p:nvGrpSpPr>
        <p:grpSpPr>
          <a:xfrm>
            <a:off x="6447668" y="6463288"/>
            <a:ext cx="1187450" cy="127295"/>
            <a:chOff x="-260350" y="6426200"/>
            <a:chExt cx="1218293" cy="120945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 userDrawn="1"/>
        </p:nvGrpSpPr>
        <p:grpSpPr>
          <a:xfrm>
            <a:off x="7610546" y="6463288"/>
            <a:ext cx="1187450" cy="127295"/>
            <a:chOff x="-260350" y="6426200"/>
            <a:chExt cx="1218293" cy="120945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 userDrawn="1"/>
        </p:nvGrpSpPr>
        <p:grpSpPr>
          <a:xfrm>
            <a:off x="8773424" y="6463288"/>
            <a:ext cx="1187450" cy="127295"/>
            <a:chOff x="-260350" y="6426200"/>
            <a:chExt cx="1218293" cy="120945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 userDrawn="1"/>
        </p:nvGrpSpPr>
        <p:grpSpPr>
          <a:xfrm>
            <a:off x="9936302" y="6463288"/>
            <a:ext cx="1187450" cy="127295"/>
            <a:chOff x="-260350" y="6426200"/>
            <a:chExt cx="1218293" cy="120945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组合 133"/>
          <p:cNvGrpSpPr/>
          <p:nvPr userDrawn="1"/>
        </p:nvGrpSpPr>
        <p:grpSpPr>
          <a:xfrm>
            <a:off x="11099180" y="6463288"/>
            <a:ext cx="1187450" cy="127295"/>
            <a:chOff x="-260350" y="6426200"/>
            <a:chExt cx="1218293" cy="120945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0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843643" y="-45109"/>
            <a:ext cx="3472448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背景知识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31" name="组合 30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37" name="直接连接符 136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23" name="直接连接符 122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67" name="直接连接符 66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2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403" y="101568"/>
            <a:ext cx="10515600" cy="9747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sz="4400" kern="12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26" name="组合 25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04" name="直接连接符 10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0" name="直接连接符 8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abandonia.com/en/games/982/Rogue+-+The+Adventure+Gam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www.iancgbell.clara.net/elite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cedural_generation#Software_examples" TargetMode="External"/><Relationship Id="rId2" Type="http://schemas.openxmlformats.org/officeDocument/2006/relationships/hyperlink" Target="http://www.youtube.com/watch?v=9V_pgo3vgiI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enovachen.com/flowingames/designfig.htm" TargetMode="External"/><Relationship Id="rId2" Type="http://schemas.openxmlformats.org/officeDocument/2006/relationships/hyperlink" Target="http://en.wikipedia.org/wiki/Flow_(psychology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low_(video_game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www.esri.com/software/cityengine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ccs.neu.edu/cs5150f13/readings/hendrikx_pcgg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cg.wikidot.com/" TargetMode="External"/><Relationship Id="rId5" Type="http://schemas.openxmlformats.org/officeDocument/2006/relationships/hyperlink" Target="http://pcgbook.com/" TargetMode="External"/><Relationship Id="rId4" Type="http://schemas.openxmlformats.org/officeDocument/2006/relationships/hyperlink" Target="https://course.ccs.neu.edu/cs5150f13/readings/togelius_sbpcg.pd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s.oracle.com/bigdata/difference-ai-machine-learning-deep-learning" TargetMode="External"/><Relationship Id="rId4" Type="http://schemas.openxmlformats.org/officeDocument/2006/relationships/hyperlink" Target="http://www.legalexecutiveinstitute.com/artificial-intelligence-in-law-the-state-of-play-2016-part-1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leer.com/articles/203-machine-learning-algorithm-backbone-of-emerging-technologies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eloquent.ai/2018/08/15/the-ai-landscape/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6/05/31/rl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1/monte-carlo-tree-search-introduction-algorithm-deepmind-alphago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0g9SlVdv1P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openai.com/blog/openai-baselines-pp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how-to-train-your-openai-five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://incompleteideas.net/book/the-book-2nd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jp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jp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taku.com/the-story-behind-mass-effect-andromedas-troubled-five-1795886428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650248"/>
            <a:ext cx="5316510" cy="202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36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Procedural Techniques</a:t>
            </a:r>
          </a:p>
          <a:p>
            <a:pPr>
              <a:lnSpc>
                <a:spcPct val="150000"/>
              </a:lnSpc>
            </a:pPr>
            <a:endParaRPr lang="en" altLang="zh-CN" sz="5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2.3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5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07540-9234-4EE9-9794-2A569A9E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en-US" altLang="zh-CN" spc="-105" dirty="0"/>
              <a:t> </a:t>
            </a:r>
            <a:r>
              <a:rPr lang="en-US" altLang="zh-CN" dirty="0"/>
              <a:t>Major</a:t>
            </a:r>
            <a:r>
              <a:rPr lang="en-US" altLang="zh-CN" spc="-90" dirty="0"/>
              <a:t> </a:t>
            </a:r>
            <a:r>
              <a:rPr lang="en-US" altLang="zh-CN" spc="-20" dirty="0"/>
              <a:t>Ways</a:t>
            </a:r>
            <a:r>
              <a:rPr lang="en-US" altLang="zh-CN" spc="-90" dirty="0"/>
              <a:t> </a:t>
            </a:r>
            <a:r>
              <a:rPr lang="en-US" altLang="zh-CN" dirty="0"/>
              <a:t>to</a:t>
            </a:r>
            <a:r>
              <a:rPr lang="en-US" altLang="zh-CN" spc="-70" dirty="0"/>
              <a:t> </a:t>
            </a:r>
            <a:r>
              <a:rPr lang="en-US" altLang="zh-CN" dirty="0"/>
              <a:t>use</a:t>
            </a:r>
            <a:r>
              <a:rPr lang="en-US" altLang="zh-CN" spc="-85" dirty="0"/>
              <a:t> </a:t>
            </a:r>
            <a:r>
              <a:rPr lang="en-US" altLang="zh-CN" spc="-25" dirty="0"/>
              <a:t>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D7AD16-3D7F-4964-93FD-5786C2AEC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Runtime PCG: customization, dynamic adjustment, </a:t>
            </a:r>
            <a:r>
              <a:rPr lang="en-US" altLang="zh-CN" dirty="0" err="1"/>
              <a:t>replayability</a:t>
            </a:r>
            <a:endParaRPr lang="en-US" altLang="zh-CN" dirty="0"/>
          </a:p>
          <a:p>
            <a:pPr lvl="1"/>
            <a:r>
              <a:rPr lang="en-US" altLang="zh-CN" dirty="0"/>
              <a:t>Generate content live in game (No Man’s Sky, </a:t>
            </a:r>
            <a:r>
              <a:rPr lang="en-US" altLang="zh-CN" dirty="0" err="1"/>
              <a:t>Spelunky</a:t>
            </a:r>
            <a:r>
              <a:rPr lang="en-US" altLang="zh-CN" dirty="0"/>
              <a:t>, Minecraft, Horizon Zero Dawn,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Offline/Design-time/Developer PCG:	Speed up design of static content</a:t>
            </a:r>
          </a:p>
          <a:p>
            <a:pPr lvl="1"/>
            <a:r>
              <a:rPr lang="en-US" altLang="zh-CN" dirty="0"/>
              <a:t>generate, pick best, and save content</a:t>
            </a:r>
          </a:p>
          <a:p>
            <a:pPr lvl="1"/>
            <a:r>
              <a:rPr lang="en-US" altLang="zh-CN" dirty="0"/>
              <a:t>generate then edit</a:t>
            </a:r>
          </a:p>
          <a:p>
            <a:pPr lvl="1"/>
            <a:r>
              <a:rPr lang="en-US" altLang="zh-CN" dirty="0"/>
              <a:t>generate and incorporate (</a:t>
            </a:r>
            <a:r>
              <a:rPr lang="en-US" altLang="zh-CN" dirty="0" err="1"/>
              <a:t>Speedtree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87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7230-A359-4FD0-A433-9EF407DC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PCG</a:t>
            </a:r>
            <a:r>
              <a:rPr lang="en-US" altLang="zh-CN" spc="-114" dirty="0"/>
              <a:t> </a:t>
            </a:r>
            <a:r>
              <a:rPr lang="en-US" altLang="zh-CN" spc="-25" dirty="0"/>
              <a:t>high-</a:t>
            </a:r>
            <a:r>
              <a:rPr lang="en-US" altLang="zh-CN" dirty="0"/>
              <a:t>level</a:t>
            </a:r>
            <a:r>
              <a:rPr lang="en-US" altLang="zh-CN" spc="-114" dirty="0"/>
              <a:t> </a:t>
            </a:r>
            <a:r>
              <a:rPr lang="en-US" altLang="zh-CN" spc="-10" dirty="0"/>
              <a:t>Methods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56A15-A1D5-417E-80C7-DB3A534C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Rule systems</a:t>
            </a:r>
          </a:p>
          <a:p>
            <a:r>
              <a:rPr lang="en-US" altLang="zh-CN" dirty="0"/>
              <a:t>Generative Grammars</a:t>
            </a:r>
          </a:p>
          <a:p>
            <a:r>
              <a:rPr lang="en-US" altLang="zh-CN" dirty="0"/>
              <a:t>Search</a:t>
            </a:r>
          </a:p>
          <a:p>
            <a:r>
              <a:rPr lang="en-US" altLang="zh-CN" dirty="0"/>
              <a:t>Constraint Solving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75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7230-A359-4FD0-A433-9EF407DC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PCG</a:t>
            </a:r>
            <a:r>
              <a:rPr lang="en-US" altLang="zh-CN" spc="-114" dirty="0"/>
              <a:t> </a:t>
            </a:r>
            <a:r>
              <a:rPr lang="en-US" altLang="zh-CN" spc="-25" dirty="0"/>
              <a:t>high-</a:t>
            </a:r>
            <a:r>
              <a:rPr lang="en-US" altLang="zh-CN" dirty="0"/>
              <a:t>level</a:t>
            </a:r>
            <a:r>
              <a:rPr lang="en-US" altLang="zh-CN" spc="-114" dirty="0"/>
              <a:t> </a:t>
            </a:r>
            <a:r>
              <a:rPr lang="en-US" altLang="zh-CN" spc="-10" dirty="0"/>
              <a:t>Methods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56A15-A1D5-417E-80C7-DB3A534C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b="1" dirty="0"/>
              <a:t>Rule Systems </a:t>
            </a:r>
            <a:r>
              <a:rPr lang="en-US" altLang="zh-CN" dirty="0"/>
              <a:t>allow for emergent output from simple rules. But hard to control output.</a:t>
            </a:r>
          </a:p>
          <a:p>
            <a:endParaRPr lang="en-US" altLang="zh-CN" dirty="0"/>
          </a:p>
          <a:p>
            <a:r>
              <a:rPr lang="en-US" altLang="zh-CN" b="1" dirty="0"/>
              <a:t>Generative grammars </a:t>
            </a:r>
            <a:r>
              <a:rPr lang="en-US" altLang="zh-CN" dirty="0"/>
              <a:t>can create high-quality output, but depend upon expert authoring of components and rules</a:t>
            </a:r>
          </a:p>
          <a:p>
            <a:endParaRPr lang="en-US" altLang="zh-CN" dirty="0"/>
          </a:p>
          <a:p>
            <a:r>
              <a:rPr lang="en-US" altLang="zh-CN" b="1" dirty="0"/>
              <a:t>Search</a:t>
            </a:r>
            <a:r>
              <a:rPr lang="en-US" altLang="zh-CN" dirty="0"/>
              <a:t> cuts back on authoring burden to just a heuristic and searchable representation, but these are unintuitive for many designers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8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E79B5-E8AD-4193-A75B-581B169A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0B967D-A8B0-45C0-BDCF-19843196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Level generation was an early feature of games</a:t>
            </a:r>
          </a:p>
          <a:p>
            <a:r>
              <a:rPr lang="en-US" altLang="zh-CN" dirty="0"/>
              <a:t>Games weren’t professionally developed</a:t>
            </a:r>
          </a:p>
          <a:p>
            <a:r>
              <a:rPr lang="en-US" altLang="zh-CN" dirty="0"/>
              <a:t>Memory and storage was limited</a:t>
            </a:r>
          </a:p>
          <a:p>
            <a:r>
              <a:rPr lang="en-US" altLang="zh-CN" dirty="0"/>
              <a:t>Processors also limited</a:t>
            </a:r>
          </a:p>
          <a:p>
            <a:r>
              <a:rPr lang="en-US" altLang="zh-CN" dirty="0"/>
              <a:t>Tradeoff between memory/storage and processor was important</a:t>
            </a:r>
          </a:p>
          <a:p>
            <a:pPr lvl="1"/>
            <a:r>
              <a:rPr lang="en-US" altLang="zh-CN" dirty="0"/>
              <a:t>Random generation was the answer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7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E79B5-E8AD-4193-A75B-581B169A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0B967D-A8B0-45C0-BDCF-19843196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Rogue (AI Design, 1983)</a:t>
            </a:r>
          </a:p>
          <a:p>
            <a:pPr lvl="1"/>
            <a:r>
              <a:rPr lang="en-US" altLang="zh-CN" dirty="0">
                <a:hlinkClick r:id="rId2"/>
              </a:rPr>
              <a:t>http://www.abandonia.com/en/games/982/Rogue+-+The+Adventure+Game.html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Granddaddy of all </a:t>
            </a:r>
            <a:r>
              <a:rPr lang="en-US" altLang="zh-CN" dirty="0" err="1"/>
              <a:t>rpg</a:t>
            </a:r>
            <a:r>
              <a:rPr lang="en-US" altLang="zh-CN" dirty="0"/>
              <a:t> dungeon-crawlers</a:t>
            </a:r>
          </a:p>
          <a:p>
            <a:pPr lvl="1"/>
            <a:r>
              <a:rPr lang="en-US" altLang="zh-CN" dirty="0"/>
              <a:t>Unlimited replay: dungeons + monsters PCG</a:t>
            </a:r>
          </a:p>
          <a:p>
            <a:endParaRPr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DA79F4-90C9-47A3-AC1B-539F9B0636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3366" y="3844408"/>
            <a:ext cx="3653042" cy="228296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656224B-565F-4BF5-AB30-B0A8CBE04E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567" y="3643254"/>
            <a:ext cx="5045963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E79B5-E8AD-4193-A75B-581B169A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0B967D-A8B0-45C0-BDCF-19843196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7538759" cy="4429690"/>
          </a:xfrm>
        </p:spPr>
        <p:txBody>
          <a:bodyPr/>
          <a:lstStyle/>
          <a:p>
            <a:r>
              <a:rPr lang="en-US" altLang="zh-CN" dirty="0"/>
              <a:t>Elite (</a:t>
            </a:r>
            <a:r>
              <a:rPr lang="en-US" altLang="zh-CN" dirty="0" err="1"/>
              <a:t>Acornsoft</a:t>
            </a:r>
            <a:r>
              <a:rPr lang="en-US" altLang="zh-CN" dirty="0"/>
              <a:t>, 1984)</a:t>
            </a:r>
          </a:p>
          <a:p>
            <a:pPr lvl="1"/>
            <a:r>
              <a:rPr lang="en-US" altLang="zh-CN" dirty="0">
                <a:hlinkClick r:id="rId2"/>
              </a:rPr>
              <a:t>http://www.iancgbell.clara.net/elite/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Space trading (piracy, trade, military, etc.)</a:t>
            </a:r>
          </a:p>
          <a:p>
            <a:pPr lvl="1"/>
            <a:r>
              <a:rPr lang="en-US" altLang="zh-CN" dirty="0"/>
              <a:t>Original plan: 248 galaxies (~282 trillion), 256 solar systems each</a:t>
            </a:r>
          </a:p>
          <a:p>
            <a:pPr lvl="1"/>
            <a:r>
              <a:rPr lang="en-US" altLang="zh-CN" dirty="0"/>
              <a:t>Final: 8 galaxies</a:t>
            </a:r>
          </a:p>
          <a:p>
            <a:pPr lvl="1"/>
            <a:r>
              <a:rPr lang="en-US" altLang="zh-CN" dirty="0"/>
              <a:t>Planet pos., commodity prices, name/local details</a:t>
            </a:r>
          </a:p>
          <a:p>
            <a:pPr lvl="1"/>
            <a:r>
              <a:rPr lang="en-US" altLang="zh-CN" dirty="0"/>
              <a:t>Model for Wing Commander, Grand Theft Auto, EVE online; influenced Second Life, World Of Warcraft…</a:t>
            </a:r>
          </a:p>
          <a:p>
            <a:endParaRPr lang="zh-CN" alt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0D1BA6F-5ED2-4D36-9819-D880B5170C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3717" y="2055607"/>
            <a:ext cx="3345179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3BA34-6EAD-4629-8A1B-71373739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728D88-95FE-4765-9E2E-8230DEF2F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Sentinel (Firebird, 1986)</a:t>
            </a:r>
          </a:p>
          <a:p>
            <a:pPr lvl="1"/>
            <a:r>
              <a:rPr lang="en-US" altLang="zh-CN" dirty="0">
                <a:hlinkClick r:id="rId2"/>
              </a:rPr>
              <a:t>http://www.youtube.com/watch?v=9V_pgo3vgiI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“The first VR game”</a:t>
            </a:r>
          </a:p>
          <a:p>
            <a:pPr lvl="1"/>
            <a:r>
              <a:rPr lang="en-US" altLang="zh-CN" dirty="0"/>
              <a:t>10,000 levels</a:t>
            </a:r>
          </a:p>
          <a:p>
            <a:pPr lvl="1"/>
            <a:r>
              <a:rPr lang="en-US" altLang="zh-CN" dirty="0"/>
              <a:t>Pseudorandom number generators (again)</a:t>
            </a:r>
          </a:p>
          <a:p>
            <a:pPr lvl="2"/>
            <a:r>
              <a:rPr lang="en-US" altLang="zh-CN" dirty="0"/>
              <a:t>landscape from the 8-digit number given at the completion of a previous landscape</a:t>
            </a:r>
          </a:p>
          <a:p>
            <a:pPr lvl="2"/>
            <a:r>
              <a:rPr lang="en-US" altLang="zh-CN" dirty="0"/>
              <a:t>Not all landscapes tested; possible to skip difficult levels by </a:t>
            </a:r>
            <a:r>
              <a:rPr lang="en-US" altLang="zh-CN" dirty="0" err="1"/>
              <a:t>rebeating</a:t>
            </a:r>
            <a:r>
              <a:rPr lang="en-US" altLang="zh-CN" dirty="0"/>
              <a:t> earlier one</a:t>
            </a:r>
          </a:p>
          <a:p>
            <a:r>
              <a:rPr lang="en-US" altLang="zh-CN" dirty="0"/>
              <a:t>Consolidated list:</a:t>
            </a:r>
          </a:p>
          <a:p>
            <a:pPr lvl="1"/>
            <a:r>
              <a:rPr lang="en-US" altLang="zh-CN" dirty="0">
                <a:hlinkClick r:id="rId3"/>
              </a:rPr>
              <a:t>http://en.wikipedia.org/wiki/Procedural_generation#Software_examples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41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301F9-B09D-4D51-BA32-372875D6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en-US" altLang="zh-CN" spc="-105" dirty="0"/>
              <a:t> </a:t>
            </a:r>
            <a:r>
              <a:rPr lang="en-US" altLang="zh-CN" dirty="0"/>
              <a:t>industry</a:t>
            </a:r>
            <a:r>
              <a:rPr lang="en-US" altLang="zh-CN" spc="-95" dirty="0"/>
              <a:t> </a:t>
            </a:r>
            <a:r>
              <a:rPr lang="en-US" altLang="zh-CN" dirty="0"/>
              <a:t>considers</a:t>
            </a:r>
            <a:r>
              <a:rPr lang="en-US" altLang="zh-CN" spc="-80" dirty="0"/>
              <a:t> </a:t>
            </a:r>
            <a:r>
              <a:rPr lang="en-US" altLang="zh-CN" spc="-25" dirty="0"/>
              <a:t>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ED11A6-30DD-4D2E-88F1-61B573A1E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Development cost savings</a:t>
            </a:r>
          </a:p>
          <a:p>
            <a:r>
              <a:rPr lang="en-US" altLang="zh-CN" dirty="0" err="1"/>
              <a:t>Replayability</a:t>
            </a:r>
            <a:r>
              <a:rPr lang="en-US" altLang="zh-CN" dirty="0"/>
              <a:t> (e.g. easing permadeath)</a:t>
            </a:r>
          </a:p>
          <a:p>
            <a:r>
              <a:rPr lang="en-US" altLang="zh-CN" dirty="0"/>
              <a:t>Customization/adaptation</a:t>
            </a:r>
          </a:p>
          <a:p>
            <a:r>
              <a:rPr lang="en-US" altLang="zh-CN" dirty="0"/>
              <a:t>Dynamic difficulty adjustment</a:t>
            </a:r>
          </a:p>
          <a:p>
            <a:pPr lvl="1"/>
            <a:r>
              <a:rPr lang="en-US" altLang="zh-CN" dirty="0"/>
              <a:t>Flow theory</a:t>
            </a:r>
          </a:p>
          <a:p>
            <a:pPr lvl="2"/>
            <a:r>
              <a:rPr lang="en-US" altLang="zh-CN" dirty="0"/>
              <a:t>C.f. </a:t>
            </a:r>
            <a:r>
              <a:rPr lang="en-US" altLang="zh-CN" dirty="0">
                <a:hlinkClick r:id="rId2"/>
              </a:rPr>
              <a:t>http://en.wikipedia.org/wiki/Flow_(psychology)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>
                <a:hlinkClick r:id="rId3"/>
              </a:rPr>
              <a:t>http://jenovachen.com/flowingames/designfig.htm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>
                <a:hlinkClick r:id="rId4"/>
              </a:rPr>
              <a:t>http://en.wikipedia.org/wiki/Flow_(video_game)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67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2A1A7-7033-4575-A47F-84D9614F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time 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03B022-D71F-47B5-846D-A53A873BB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Graphical asset construction is also consuming development time</a:t>
            </a:r>
          </a:p>
          <a:p>
            <a:pPr lvl="1"/>
            <a:r>
              <a:rPr lang="en-US" altLang="zh-CN" dirty="0"/>
              <a:t># of unique objects in the world</a:t>
            </a:r>
          </a:p>
          <a:p>
            <a:pPr lvl="1"/>
            <a:r>
              <a:rPr lang="en-US" altLang="zh-CN" dirty="0"/>
              <a:t>Players expect non-repetitive</a:t>
            </a:r>
          </a:p>
          <a:p>
            <a:pPr lvl="1"/>
            <a:r>
              <a:rPr lang="en-US" altLang="zh-CN" dirty="0"/>
              <a:t>Game dev times now 100s of man-years with huge design teams</a:t>
            </a:r>
          </a:p>
          <a:p>
            <a:r>
              <a:rPr lang="en-US" altLang="zh-CN" dirty="0"/>
              <a:t>Cost savings therefore a strong motivation</a:t>
            </a:r>
          </a:p>
          <a:p>
            <a:r>
              <a:rPr lang="en-US" altLang="zh-CN" dirty="0"/>
              <a:t>But there are risks:</a:t>
            </a:r>
          </a:p>
          <a:p>
            <a:pPr lvl="1"/>
            <a:r>
              <a:rPr lang="en-US" altLang="zh-CN" dirty="0"/>
              <a:t>Procedures can do stupid things that destroy the player experience</a:t>
            </a:r>
          </a:p>
          <a:p>
            <a:pPr lvl="1"/>
            <a:r>
              <a:rPr lang="en-US" altLang="zh-CN" dirty="0"/>
              <a:t>Game design process exists to maximize control of design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61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2A1A7-7033-4575-A47F-84D9614F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time 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03B022-D71F-47B5-846D-A53A873BB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Typically a mix of designer provided assets and procedural use of assets</a:t>
            </a:r>
          </a:p>
          <a:p>
            <a:pPr lvl="1"/>
            <a:r>
              <a:rPr lang="en-US" altLang="zh-CN" dirty="0" err="1"/>
              <a:t>Speedtree</a:t>
            </a:r>
            <a:endParaRPr lang="en-US" altLang="zh-CN" dirty="0"/>
          </a:p>
          <a:p>
            <a:pPr lvl="1"/>
            <a:r>
              <a:rPr lang="en-US" altLang="zh-CN" dirty="0" err="1"/>
              <a:t>CityEngine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err="1"/>
              <a:t>Terragen</a:t>
            </a:r>
            <a:endParaRPr lang="en-US" altLang="zh-CN" dirty="0"/>
          </a:p>
          <a:p>
            <a:pPr lvl="2"/>
            <a:r>
              <a:rPr lang="en-US" altLang="zh-CN" dirty="0"/>
              <a:t>Star Trek Nemesis</a:t>
            </a:r>
          </a:p>
          <a:p>
            <a:pPr lvl="2"/>
            <a:r>
              <a:rPr lang="en-US" altLang="zh-CN" dirty="0"/>
              <a:t>Golden Compass</a:t>
            </a:r>
          </a:p>
          <a:p>
            <a:pPr lvl="2"/>
            <a:r>
              <a:rPr lang="en-US" altLang="zh-CN" dirty="0"/>
              <a:t>TV Commercials</a:t>
            </a:r>
            <a:endParaRPr lang="zh-CN" alt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A09047-FBC4-4C20-B630-67353D3DEEFA}"/>
              </a:ext>
            </a:extLst>
          </p:cNvPr>
          <p:cNvSpPr txBox="1"/>
          <p:nvPr/>
        </p:nvSpPr>
        <p:spPr>
          <a:xfrm>
            <a:off x="1295526" y="5657088"/>
            <a:ext cx="5098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CityEngine: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http://www.esri.com/software/cityengine/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DEC53D7C-0392-44E4-A74E-32094DBE71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6254" y="2483612"/>
            <a:ext cx="4631436" cy="34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5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2FC2A5-4FF9-4F30-9694-3EE9F6DE8648}"/>
              </a:ext>
            </a:extLst>
          </p:cNvPr>
          <p:cNvSpPr txBox="1"/>
          <p:nvPr/>
        </p:nvSpPr>
        <p:spPr>
          <a:xfrm>
            <a:off x="1041908" y="3989578"/>
            <a:ext cx="7918450" cy="10541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Content</a:t>
            </a:r>
            <a:r>
              <a:rPr sz="20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Calibri"/>
                <a:cs typeface="Calibri"/>
              </a:rPr>
              <a:t>king!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4000" b="1" spc="-10" dirty="0">
                <a:latin typeface="Calibri"/>
                <a:cs typeface="Calibri"/>
              </a:rPr>
              <a:t>PROCEDURAL</a:t>
            </a:r>
            <a:r>
              <a:rPr sz="4000" b="1" spc="-21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CONTENT</a:t>
            </a:r>
            <a:r>
              <a:rPr sz="4000" b="1" spc="-21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GENERATION</a:t>
            </a:r>
            <a:endParaRPr sz="4000" dirty="0">
              <a:latin typeface="Calibri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F76221C-9E10-4870-BC36-3414D161EB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5525" y="2371727"/>
            <a:ext cx="5648325" cy="159103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37C5CD9-372A-442B-A592-BD27EFB1DEB9}"/>
              </a:ext>
            </a:extLst>
          </p:cNvPr>
          <p:cNvSpPr/>
          <p:nvPr/>
        </p:nvSpPr>
        <p:spPr>
          <a:xfrm>
            <a:off x="3350895" y="2127504"/>
            <a:ext cx="2440305" cy="781685"/>
          </a:xfrm>
          <a:custGeom>
            <a:avLst/>
            <a:gdLst/>
            <a:ahLst/>
            <a:cxnLst/>
            <a:rect l="l" t="t" r="r" b="b"/>
            <a:pathLst>
              <a:path w="2440304" h="781685">
                <a:moveTo>
                  <a:pt x="2365684" y="751476"/>
                </a:moveTo>
                <a:lnTo>
                  <a:pt x="2356230" y="781685"/>
                </a:lnTo>
                <a:lnTo>
                  <a:pt x="2440304" y="768096"/>
                </a:lnTo>
                <a:lnTo>
                  <a:pt x="2426981" y="755269"/>
                </a:lnTo>
                <a:lnTo>
                  <a:pt x="2377820" y="755269"/>
                </a:lnTo>
                <a:lnTo>
                  <a:pt x="2365684" y="751476"/>
                </a:lnTo>
                <a:close/>
              </a:path>
              <a:path w="2440304" h="781685">
                <a:moveTo>
                  <a:pt x="2369499" y="739285"/>
                </a:moveTo>
                <a:lnTo>
                  <a:pt x="2365684" y="751476"/>
                </a:lnTo>
                <a:lnTo>
                  <a:pt x="2377820" y="755269"/>
                </a:lnTo>
                <a:lnTo>
                  <a:pt x="2381630" y="743076"/>
                </a:lnTo>
                <a:lnTo>
                  <a:pt x="2369499" y="739285"/>
                </a:lnTo>
                <a:close/>
              </a:path>
              <a:path w="2440304" h="781685">
                <a:moveTo>
                  <a:pt x="2378964" y="709041"/>
                </a:moveTo>
                <a:lnTo>
                  <a:pt x="2369499" y="739285"/>
                </a:lnTo>
                <a:lnTo>
                  <a:pt x="2381630" y="743076"/>
                </a:lnTo>
                <a:lnTo>
                  <a:pt x="2377820" y="755269"/>
                </a:lnTo>
                <a:lnTo>
                  <a:pt x="2426981" y="755269"/>
                </a:lnTo>
                <a:lnTo>
                  <a:pt x="2378964" y="709041"/>
                </a:lnTo>
                <a:close/>
              </a:path>
              <a:path w="2440304" h="781685">
                <a:moveTo>
                  <a:pt x="3809" y="0"/>
                </a:moveTo>
                <a:lnTo>
                  <a:pt x="0" y="12192"/>
                </a:lnTo>
                <a:lnTo>
                  <a:pt x="2365684" y="751476"/>
                </a:lnTo>
                <a:lnTo>
                  <a:pt x="2369499" y="739285"/>
                </a:lnTo>
                <a:lnTo>
                  <a:pt x="380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275FBD-5DA4-4821-B970-B26B597F401D}"/>
              </a:ext>
            </a:extLst>
          </p:cNvPr>
          <p:cNvSpPr txBox="1"/>
          <p:nvPr/>
        </p:nvSpPr>
        <p:spPr>
          <a:xfrm>
            <a:off x="459740" y="703834"/>
            <a:ext cx="858647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Stolen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(bits,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scenarios):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Procedural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Content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Generation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Games: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Survey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https://course.ccs.neu.edu/cs5150f13/readings/hendrikx_pcgg.pdf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Search-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Procedural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Generation: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Taxonomy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Survey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https://course.ccs.neu.edu/cs5150f13/readings/togelius_sbpcg.pdf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PCG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Games: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textbook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overview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current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research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(2016)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http://pcgbook.com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http://pcg.wikidot.com/</a:t>
            </a:r>
            <a:endParaRPr sz="1800" dirty="0">
              <a:latin typeface="Calibri"/>
              <a:cs typeface="Calibri"/>
            </a:endParaRPr>
          </a:p>
          <a:p>
            <a:pPr marL="3442335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Calibri"/>
                <a:cs typeface="Calibri"/>
              </a:rPr>
              <a:t>Free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website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5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EB4DB-446D-4930-BA0B-4073EAF0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Economies</a:t>
            </a:r>
            <a:r>
              <a:rPr lang="en-US" altLang="zh-CN" spc="-70" dirty="0"/>
              <a:t> </a:t>
            </a:r>
            <a:r>
              <a:rPr lang="en-US" altLang="zh-CN" dirty="0"/>
              <a:t>of</a:t>
            </a:r>
            <a:r>
              <a:rPr lang="en-US" altLang="zh-CN" spc="-60" dirty="0"/>
              <a:t> </a:t>
            </a:r>
            <a:r>
              <a:rPr lang="en-US" altLang="zh-CN" spc="-10" dirty="0"/>
              <a:t>scale</a:t>
            </a:r>
            <a:endParaRPr lang="zh-CN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86702F3-D5E6-443B-9955-92F0D43114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1913" y="1260236"/>
            <a:ext cx="5160579" cy="49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37EEC-4BE6-41F2-94F9-C4BB499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content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492BD-76E4-47B5-B295-6868D17E3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Throw away</a:t>
            </a:r>
          </a:p>
          <a:p>
            <a:r>
              <a:rPr lang="en-US" altLang="zh-CN" dirty="0"/>
              <a:t>Reusable</a:t>
            </a:r>
          </a:p>
          <a:p>
            <a:r>
              <a:rPr lang="en-US" altLang="zh-CN" dirty="0"/>
              <a:t>Handcrafted anything is expensive and hard to modify</a:t>
            </a:r>
          </a:p>
          <a:p>
            <a:r>
              <a:rPr lang="en-US" altLang="zh-CN" dirty="0"/>
              <a:t>The more handcrafted throwaway content, the less agile development, and more time spent on things the players don’t appreciate</a:t>
            </a:r>
          </a:p>
          <a:p>
            <a:r>
              <a:rPr lang="en-US" altLang="zh-CN" dirty="0"/>
              <a:t>PCG doesn’t have to be human-level; just “good enough”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49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DC1C6-DADF-4AA3-A551-D64AC775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</a:t>
            </a:r>
            <a:r>
              <a:rPr lang="en-US" altLang="zh-CN" spc="-10" dirty="0"/>
              <a:t> </a:t>
            </a:r>
            <a:r>
              <a:rPr lang="en-US" altLang="zh-CN" dirty="0"/>
              <a:t>time </a:t>
            </a:r>
            <a:r>
              <a:rPr lang="en-US" altLang="zh-CN" spc="-25" dirty="0"/>
              <a:t>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FD5E13-724D-42D3-A7BE-BD9142CCC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Players are different</a:t>
            </a:r>
          </a:p>
          <a:p>
            <a:r>
              <a:rPr lang="en-US" altLang="zh-CN" dirty="0"/>
              <a:t>Preferences for pace and playstyle</a:t>
            </a:r>
          </a:p>
          <a:p>
            <a:pPr lvl="1"/>
            <a:r>
              <a:rPr lang="en-US" altLang="zh-CN" dirty="0"/>
              <a:t>Moderate challenge levels</a:t>
            </a:r>
          </a:p>
          <a:p>
            <a:pPr lvl="1"/>
            <a:r>
              <a:rPr lang="en-US" altLang="zh-CN" dirty="0"/>
              <a:t>Help avoid getting stuck</a:t>
            </a:r>
          </a:p>
          <a:p>
            <a:pPr lvl="1"/>
            <a:r>
              <a:rPr lang="en-US" altLang="zh-CN" dirty="0"/>
              <a:t>Adapt to player’s tastes</a:t>
            </a:r>
          </a:p>
          <a:p>
            <a:pPr lvl="1"/>
            <a:r>
              <a:rPr lang="en-US" altLang="zh-CN" dirty="0"/>
              <a:t>Detecting player exploits</a:t>
            </a:r>
          </a:p>
          <a:p>
            <a:r>
              <a:rPr lang="en-US" altLang="zh-CN" dirty="0"/>
              <a:t>When to use run-time PCG</a:t>
            </a:r>
          </a:p>
          <a:p>
            <a:pPr lvl="1"/>
            <a:r>
              <a:rPr lang="en-US" altLang="zh-CN" dirty="0"/>
              <a:t>When decisions can only be made at run-time</a:t>
            </a:r>
          </a:p>
          <a:p>
            <a:pPr lvl="1"/>
            <a:r>
              <a:rPr lang="en-US" altLang="zh-CN" dirty="0"/>
              <a:t>When you just can’t pre-compute due to storage/memory limits</a:t>
            </a:r>
          </a:p>
          <a:p>
            <a:r>
              <a:rPr lang="en-US" altLang="zh-CN" dirty="0"/>
              <a:t>Optimization problem</a:t>
            </a:r>
          </a:p>
          <a:p>
            <a:pPr lvl="1"/>
            <a:r>
              <a:rPr lang="en-US" altLang="zh-CN" dirty="0"/>
              <a:t>What is the set of content that delivers the optimal experience to the player given individual differences?</a:t>
            </a:r>
          </a:p>
          <a:p>
            <a:pPr lvl="1"/>
            <a:r>
              <a:rPr lang="en-US" altLang="zh-CN" dirty="0"/>
              <a:t>Example: rubber banding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2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2A25B-E69C-4950-A1E5-3D7CF834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Player Modeling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1EA505-42E0-4DD2-AFC5-D8200D4F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What is optimal in PCG?</a:t>
            </a:r>
          </a:p>
          <a:p>
            <a:r>
              <a:rPr lang="en-US" altLang="zh-CN" dirty="0"/>
              <a:t>Need a player model</a:t>
            </a:r>
          </a:p>
          <a:p>
            <a:pPr lvl="1"/>
            <a:r>
              <a:rPr lang="en-US" altLang="zh-CN" dirty="0"/>
              <a:t>Tells you something about the player</a:t>
            </a:r>
          </a:p>
          <a:p>
            <a:pPr lvl="1"/>
            <a:r>
              <a:rPr lang="en-US" altLang="zh-CN" dirty="0"/>
              <a:t>Makes predictions about player</a:t>
            </a:r>
          </a:p>
          <a:p>
            <a:r>
              <a:rPr lang="en-US" altLang="zh-CN" dirty="0"/>
              <a:t>Challenges in player modeling:</a:t>
            </a:r>
          </a:p>
          <a:p>
            <a:pPr lvl="1"/>
            <a:r>
              <a:rPr lang="en-US" altLang="zh-CN" dirty="0"/>
              <a:t>What do you model?</a:t>
            </a:r>
          </a:p>
          <a:p>
            <a:pPr lvl="1"/>
            <a:r>
              <a:rPr lang="en-US" altLang="zh-CN" dirty="0"/>
              <a:t>Where do you get the model?</a:t>
            </a:r>
          </a:p>
          <a:p>
            <a:pPr lvl="1"/>
            <a:r>
              <a:rPr lang="en-US" altLang="zh-CN" dirty="0"/>
              <a:t>How do you use the model?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50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4F400-C3E1-41E7-B63E-CAE7A3A8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/>
              <a:t>Promises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B5FFD8-19D8-4A90-83EE-79A1A05D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Instancing in-game entities (especially appearance)</a:t>
            </a:r>
          </a:p>
          <a:p>
            <a:r>
              <a:rPr lang="en-US" altLang="zh-CN" dirty="0"/>
              <a:t>NPC histories</a:t>
            </a:r>
          </a:p>
          <a:p>
            <a:r>
              <a:rPr lang="en-US" altLang="zh-CN" dirty="0"/>
              <a:t>Puzzles that are harder or easier</a:t>
            </a:r>
          </a:p>
          <a:p>
            <a:r>
              <a:rPr lang="en-US" altLang="zh-CN" dirty="0"/>
              <a:t>Puzzles/levels with more than one solution</a:t>
            </a:r>
          </a:p>
          <a:p>
            <a:r>
              <a:rPr lang="en-US" altLang="zh-CN" dirty="0"/>
              <a:t>Story generation</a:t>
            </a:r>
          </a:p>
          <a:p>
            <a:r>
              <a:rPr lang="en-US" altLang="zh-CN" dirty="0"/>
              <a:t>Pacing</a:t>
            </a:r>
          </a:p>
          <a:p>
            <a:r>
              <a:rPr lang="en-US" altLang="zh-CN" dirty="0"/>
              <a:t>Different, multiple endings</a:t>
            </a:r>
          </a:p>
          <a:p>
            <a:r>
              <a:rPr lang="en-US" altLang="zh-CN" dirty="0"/>
              <a:t>Meaningful choices</a:t>
            </a:r>
          </a:p>
          <a:p>
            <a:r>
              <a:rPr lang="en-US" altLang="zh-CN" dirty="0"/>
              <a:t>Extending game lifetime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68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44CD4-DDB9-40B1-A683-80E31905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Pitfalls / Risks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446F0-6447-4DB2-8573-4ACB27A5D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PCG can be NP-hard for anything non-trivial</a:t>
            </a:r>
          </a:p>
          <a:p>
            <a:pPr lvl="1"/>
            <a:r>
              <a:rPr lang="en-US" altLang="zh-CN" dirty="0"/>
              <a:t>But you can’t always make players wait</a:t>
            </a:r>
          </a:p>
          <a:p>
            <a:r>
              <a:rPr lang="en-US" altLang="zh-CN" dirty="0"/>
              <a:t>Thorough testing of run-time PCG is impossible</a:t>
            </a:r>
          </a:p>
          <a:p>
            <a:pPr lvl="1"/>
            <a:r>
              <a:rPr lang="en-US" altLang="zh-CN" dirty="0"/>
              <a:t>Best you can do is statistical sampling</a:t>
            </a:r>
          </a:p>
          <a:p>
            <a:r>
              <a:rPr lang="en-US" altLang="zh-CN" dirty="0"/>
              <a:t>Offensive material</a:t>
            </a:r>
          </a:p>
          <a:p>
            <a:r>
              <a:rPr lang="en-US" altLang="zh-CN" dirty="0"/>
              <a:t>Bad content</a:t>
            </a:r>
          </a:p>
          <a:p>
            <a:r>
              <a:rPr lang="en-US" altLang="zh-CN" dirty="0"/>
              <a:t>Algorithm crash</a:t>
            </a:r>
          </a:p>
          <a:p>
            <a:r>
              <a:rPr lang="en-US" altLang="zh-CN" dirty="0"/>
              <a:t>Meaningless activities</a:t>
            </a:r>
          </a:p>
          <a:p>
            <a:pPr lvl="1"/>
            <a:r>
              <a:rPr lang="en-US" altLang="zh-CN" dirty="0"/>
              <a:t>Easy to create quests, but if they don’t connect to the larger game, no one cares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96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0FDC2-CCC1-44AA-836F-9D226AD2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en-US" altLang="zh-CN" spc="-60" dirty="0"/>
              <a:t> </a:t>
            </a:r>
            <a:r>
              <a:rPr lang="en-US" altLang="zh-CN" dirty="0"/>
              <a:t>problems</a:t>
            </a:r>
            <a:r>
              <a:rPr lang="en-US" altLang="zh-CN" spc="-50" dirty="0"/>
              <a:t> </a:t>
            </a:r>
            <a:r>
              <a:rPr lang="en-US" altLang="zh-CN" dirty="0"/>
              <a:t>in</a:t>
            </a:r>
            <a:r>
              <a:rPr lang="en-US" altLang="zh-CN" spc="-55" dirty="0"/>
              <a:t> </a:t>
            </a:r>
            <a:r>
              <a:rPr lang="en-US" altLang="zh-CN" spc="-25" dirty="0"/>
              <a:t>PCG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4CBFAF-772E-42BE-98FF-C39A406E9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Procedures structuring player’s experience</a:t>
            </a:r>
          </a:p>
          <a:p>
            <a:pPr lvl="1"/>
            <a:r>
              <a:rPr lang="en-US" altLang="zh-CN" dirty="0"/>
              <a:t>Narrative</a:t>
            </a:r>
          </a:p>
          <a:p>
            <a:r>
              <a:rPr lang="en-US" altLang="zh-CN" dirty="0"/>
              <a:t>Mental models of players</a:t>
            </a:r>
          </a:p>
          <a:p>
            <a:r>
              <a:rPr lang="en-US" altLang="zh-CN" dirty="0"/>
              <a:t>Statistical player models</a:t>
            </a:r>
          </a:p>
          <a:p>
            <a:r>
              <a:rPr lang="en-US" altLang="zh-CN" dirty="0"/>
              <a:t>Avoiding (dealing with) occasional catastrophic failure</a:t>
            </a:r>
          </a:p>
          <a:p>
            <a:r>
              <a:rPr lang="en-US" altLang="zh-CN" dirty="0"/>
              <a:t>Algorithm safety</a:t>
            </a:r>
          </a:p>
          <a:p>
            <a:r>
              <a:rPr lang="en-US" altLang="zh-CN" dirty="0"/>
              <a:t>Healing a broken level</a:t>
            </a:r>
          </a:p>
          <a:p>
            <a:r>
              <a:rPr lang="en-US" altLang="zh-CN" dirty="0"/>
              <a:t>Social factors and full expressiveness with story/language generation</a:t>
            </a:r>
          </a:p>
          <a:p>
            <a:r>
              <a:rPr lang="en-US" altLang="zh-CN" dirty="0"/>
              <a:t>“Deep understanding” vs. “generate &amp; test”</a:t>
            </a:r>
          </a:p>
          <a:p>
            <a:r>
              <a:rPr lang="en-US" altLang="zh-CN" dirty="0"/>
              <a:t>Personalized generated content</a:t>
            </a:r>
          </a:p>
          <a:p>
            <a:r>
              <a:rPr lang="en-US" altLang="zh-CN" dirty="0"/>
              <a:t>Destiny</a:t>
            </a:r>
          </a:p>
          <a:p>
            <a:pPr lvl="1"/>
            <a:r>
              <a:rPr lang="en-US" altLang="zh-CN" dirty="0"/>
              <a:t>It’s easy to have infinite levels, but dungeon crawling gets boring without a sense of progression/achievement</a:t>
            </a:r>
          </a:p>
          <a:p>
            <a:r>
              <a:rPr lang="en-US" altLang="zh-CN" b="1" dirty="0"/>
              <a:t>How do you know you are generating something interesting?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298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722985"/>
            <a:ext cx="5316510" cy="148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32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Reinforcement Learning</a:t>
            </a:r>
          </a:p>
          <a:p>
            <a:pPr>
              <a:lnSpc>
                <a:spcPct val="150000"/>
              </a:lnSpc>
            </a:pPr>
            <a:endParaRPr lang="en" altLang="zh-CN" sz="32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2.4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0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4A729-5182-F84C-BCC0-338E649C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Situating RL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F0D476-ECA2-9E4D-9561-72252C8F8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The BLUF: RL is about learning from interaction about how to map situations to actions to maximize reward. Key elements:</a:t>
            </a:r>
          </a:p>
          <a:p>
            <a:pPr lvl="1"/>
            <a:r>
              <a:rPr lang="en" altLang="zh-CN" dirty="0"/>
              <a:t>Trial-and-error search: must discover which actions yield most reward by trying them</a:t>
            </a:r>
          </a:p>
          <a:p>
            <a:pPr lvl="1"/>
            <a:r>
              <a:rPr lang="en" altLang="zh-CN" dirty="0"/>
              <a:t>Delayed reward: actions may affect both immediate reward and also next situation and all subsequent rewards</a:t>
            </a:r>
          </a:p>
          <a:p>
            <a:r>
              <a:rPr lang="en" altLang="zh-CN" dirty="0"/>
              <a:t>Different from:</a:t>
            </a:r>
          </a:p>
          <a:p>
            <a:pPr lvl="1"/>
            <a:r>
              <a:rPr lang="en" altLang="zh-CN" dirty="0"/>
              <a:t>Supervised learning: training set of labeled examples</a:t>
            </a:r>
          </a:p>
          <a:p>
            <a:pPr lvl="1"/>
            <a:r>
              <a:rPr lang="en" altLang="zh-CN" dirty="0"/>
              <a:t>Unsupervised learning: finding latent structure in unlabeled data</a:t>
            </a:r>
          </a:p>
          <a:p>
            <a:r>
              <a:rPr lang="en" altLang="zh-CN" dirty="0"/>
              <a:t>RL: maximize reward signal rather than discover hidden structure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2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56751-22A6-1E4E-A2BF-5962CEEB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Organizing our thoughts</a:t>
            </a:r>
            <a:endParaRPr kumimoji="1" lang="zh-CN" altLang="en-US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DE1F3BE-7B5A-6C43-BE65-85F8FF50BF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039" y="1658111"/>
            <a:ext cx="5364480" cy="3084576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8ECBD9B0-4168-5445-A35B-6447D72B75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7120" y="1565148"/>
            <a:ext cx="5384291" cy="3727704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7045D43-77E2-744C-9DAF-EF02AE3C096C}"/>
              </a:ext>
            </a:extLst>
          </p:cNvPr>
          <p:cNvSpPr txBox="1"/>
          <p:nvPr/>
        </p:nvSpPr>
        <p:spPr>
          <a:xfrm>
            <a:off x="6122273" y="5484063"/>
            <a:ext cx="57638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http://www.legalexecutiveinstitute.com/artificial-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intelligence-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law-</a:t>
            </a: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the-</a:t>
            </a:r>
            <a:r>
              <a:rPr sz="18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state-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of-</a:t>
            </a:r>
            <a:r>
              <a:rPr sz="1800" u="sng" spc="-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play-</a:t>
            </a:r>
            <a:r>
              <a:rPr sz="1800" u="sng" spc="-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2016-</a:t>
            </a: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part-</a:t>
            </a:r>
            <a:r>
              <a:rPr sz="18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1/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6BBADA8-6152-7944-B393-4D62AD64B223}"/>
              </a:ext>
            </a:extLst>
          </p:cNvPr>
          <p:cNvSpPr txBox="1"/>
          <p:nvPr/>
        </p:nvSpPr>
        <p:spPr>
          <a:xfrm>
            <a:off x="269250" y="5490463"/>
            <a:ext cx="55772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https://blogs.oracle.com/bigdata/difference-ai-machine-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  <a:hlinkClick r:id="rId5"/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learning-deep-learning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469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13437-7600-40F1-BE5E-44E535A9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Procedural</a:t>
            </a:r>
            <a:r>
              <a:rPr lang="en-US" altLang="zh-CN" spc="-170" dirty="0"/>
              <a:t> </a:t>
            </a:r>
            <a:r>
              <a:rPr lang="en-US" altLang="zh-CN" dirty="0"/>
              <a:t>Content</a:t>
            </a:r>
            <a:r>
              <a:rPr lang="en-US" altLang="zh-CN" spc="-160" dirty="0"/>
              <a:t> </a:t>
            </a:r>
            <a:r>
              <a:rPr lang="en-US" altLang="zh-CN" spc="-10" dirty="0"/>
              <a:t>Generation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C52952-5DF5-49B0-A4B6-ACFFBF7A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Use of computation instead of manual effort to produce elements of gameplay. Why?</a:t>
            </a:r>
          </a:p>
          <a:p>
            <a:pPr lvl="1"/>
            <a:r>
              <a:rPr lang="en-US" altLang="zh-CN" dirty="0"/>
              <a:t>Design aspects of the game</a:t>
            </a:r>
          </a:p>
          <a:p>
            <a:pPr lvl="2"/>
            <a:r>
              <a:rPr lang="en-US" altLang="zh-CN" dirty="0"/>
              <a:t>Save development cost (?)</a:t>
            </a:r>
          </a:p>
          <a:p>
            <a:pPr lvl="2"/>
            <a:r>
              <a:rPr lang="en-US" altLang="zh-CN" dirty="0"/>
              <a:t>Save storage or main memory (“infinite games”)</a:t>
            </a:r>
          </a:p>
          <a:p>
            <a:pPr lvl="1"/>
            <a:r>
              <a:rPr lang="en-US" altLang="zh-CN" dirty="0"/>
              <a:t>Adapt aspects of the game (player models)</a:t>
            </a:r>
          </a:p>
          <a:p>
            <a:r>
              <a:rPr lang="en-US" altLang="zh-CN" dirty="0"/>
              <a:t>In what games have you seen this? What’d you think?</a:t>
            </a:r>
          </a:p>
          <a:p>
            <a:r>
              <a:rPr lang="en-US" altLang="zh-CN" dirty="0"/>
              <a:t>What sorts of problems with PCG? What’s well suited?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478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3D82A-F3BE-BB4E-A400-764AA478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Mind Map / Family Tree</a:t>
            </a:r>
            <a:endParaRPr kumimoji="1" lang="zh-CN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BA5734F-8554-C744-B54F-4C5613B4CB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202" y="1504188"/>
            <a:ext cx="5384292" cy="384962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181D15F-E16B-0840-99C2-740F03F73AEF}"/>
              </a:ext>
            </a:extLst>
          </p:cNvPr>
          <p:cNvSpPr txBox="1"/>
          <p:nvPr/>
        </p:nvSpPr>
        <p:spPr>
          <a:xfrm>
            <a:off x="377061" y="5562397"/>
            <a:ext cx="54184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https://www.techleer.com/articles/203-</a:t>
            </a:r>
            <a:r>
              <a:rPr sz="1800" u="sng" spc="-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machine-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learning-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algorithm-</a:t>
            </a:r>
            <a:r>
              <a:rPr sz="1800" u="sng" spc="-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backbone-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of-</a:t>
            </a:r>
            <a:r>
              <a:rPr sz="1800" u="sng" spc="-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emerging-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technologies/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9DDD1522-EBF1-AC4E-AFE1-4D06208443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508" y="1577975"/>
            <a:ext cx="5061234" cy="337896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14C93D91-A384-E74D-9D84-A827B94ADDAD}"/>
              </a:ext>
            </a:extLst>
          </p:cNvPr>
          <p:cNvSpPr txBox="1"/>
          <p:nvPr/>
        </p:nvSpPr>
        <p:spPr>
          <a:xfrm>
            <a:off x="6302373" y="5562397"/>
            <a:ext cx="5167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https://blog.eloquent.ai/2018/08/15/the-</a:t>
            </a:r>
            <a:r>
              <a:rPr sz="1800" u="sng" spc="-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ai-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landscape/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98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56C0533-91C4-2844-AA00-077B5D16BC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0489" y="2100451"/>
            <a:ext cx="7267948" cy="265709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CD35AFA6-8BF5-D545-A982-D2FF147AB2E5}"/>
              </a:ext>
            </a:extLst>
          </p:cNvPr>
          <p:cNvSpPr txBox="1"/>
          <p:nvPr/>
        </p:nvSpPr>
        <p:spPr>
          <a:xfrm>
            <a:off x="9074911" y="5131689"/>
            <a:ext cx="226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Arial"/>
                <a:cs typeface="Arial"/>
              </a:rPr>
              <a:t>Sutton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Bartow,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Fig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3.1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5DAB5B5-0432-A746-82C5-8159C84C09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345" y="2138539"/>
            <a:ext cx="2667000" cy="266626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3662034A-E9DF-B74A-88CC-16C38CA260F9}"/>
              </a:ext>
            </a:extLst>
          </p:cNvPr>
          <p:cNvSpPr txBox="1"/>
          <p:nvPr/>
        </p:nvSpPr>
        <p:spPr>
          <a:xfrm>
            <a:off x="169875" y="5187441"/>
            <a:ext cx="5892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Arial"/>
                <a:cs typeface="Arial"/>
              </a:rPr>
              <a:t>By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Megajuice</a:t>
            </a:r>
            <a:r>
              <a:rPr sz="1800" spc="-60" dirty="0">
                <a:latin typeface="Arial"/>
                <a:cs typeface="Arial"/>
              </a:rPr>
              <a:t> -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Own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work,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CC0, </a:t>
            </a:r>
            <a:r>
              <a:rPr sz="1800" spc="-55" dirty="0">
                <a:latin typeface="Arial"/>
                <a:cs typeface="Arial"/>
              </a:rPr>
              <a:t>https://commons.wikimedia.org/w/index.php?curid=57895741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471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2E561-4796-9E43-989A-EB015BC2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Fundamental Classes of Methods 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E16BE7-5EDD-4647-8BA3-E6901D95D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Dynamic programming</a:t>
            </a:r>
          </a:p>
          <a:p>
            <a:pPr lvl="1"/>
            <a:r>
              <a:rPr kumimoji="1" lang="en" altLang="zh-CN" dirty="0"/>
              <a:t>Mathematically well understood but require a complete and accurate model of the environment</a:t>
            </a:r>
          </a:p>
          <a:p>
            <a:r>
              <a:rPr kumimoji="1" lang="en" altLang="zh-CN" dirty="0"/>
              <a:t>Monte Carlo methods</a:t>
            </a:r>
          </a:p>
          <a:p>
            <a:pPr lvl="1"/>
            <a:r>
              <a:rPr kumimoji="1" lang="en" altLang="zh-CN" dirty="0"/>
              <a:t>Model free and conceptually simple, but not well suited for step-by-step incremental computation</a:t>
            </a:r>
          </a:p>
          <a:p>
            <a:r>
              <a:rPr kumimoji="1" lang="en" altLang="zh-CN" dirty="0"/>
              <a:t>Temporal-difference learning</a:t>
            </a:r>
          </a:p>
          <a:p>
            <a:pPr lvl="1"/>
            <a:r>
              <a:rPr kumimoji="1" lang="en" altLang="zh-CN" dirty="0"/>
              <a:t>Model free and fully incremental, but difficult to analyze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716270-DA10-2345-8669-E93A664EE192}"/>
              </a:ext>
            </a:extLst>
          </p:cNvPr>
          <p:cNvSpPr/>
          <p:nvPr/>
        </p:nvSpPr>
        <p:spPr>
          <a:xfrm>
            <a:off x="954403" y="5358793"/>
            <a:ext cx="7653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2800" b="1" dirty="0"/>
              <a:t>Also differ in efficiency/speed of convergence</a:t>
            </a:r>
          </a:p>
        </p:txBody>
      </p:sp>
    </p:spTree>
    <p:extLst>
      <p:ext uri="{BB962C8B-B14F-4D97-AF65-F5344CB8AC3E}">
        <p14:creationId xmlns:p14="http://schemas.microsoft.com/office/powerpoint/2010/main" val="383299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BBBA2-FF8C-AB4E-BEC6-F7BAC776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4000" dirty="0"/>
              <a:t>RL Has Revolutionized AI Gameplay</a:t>
            </a:r>
            <a:endParaRPr kumimoji="1" lang="zh-CN" altLang="en-US" sz="40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09C5A2-12B1-D345-8BF0-BD07480E0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Reinforcement Learning has been shown to be able to master many computer games</a:t>
            </a:r>
          </a:p>
          <a:p>
            <a:pPr lvl="1"/>
            <a:r>
              <a:rPr kumimoji="1" lang="en" altLang="zh-CN" dirty="0"/>
              <a:t>most Atari Games, Backgammon, Go, DOTA2, and StarCraft II.</a:t>
            </a:r>
          </a:p>
          <a:p>
            <a:r>
              <a:rPr kumimoji="1" lang="en" altLang="zh-CN" dirty="0"/>
              <a:t>Reinforcement Learning (RL) is a class of algorithms that solve a Markov Decision Process. That is, the agent is given:</a:t>
            </a:r>
          </a:p>
          <a:p>
            <a:pPr lvl="1"/>
            <a:r>
              <a:rPr kumimoji="1" lang="en" altLang="zh-CN" dirty="0"/>
              <a:t>S: A set of all states the agent could encounter. Games: S is all configurations of pixels that the game engine can render</a:t>
            </a:r>
          </a:p>
          <a:p>
            <a:pPr lvl="1"/>
            <a:r>
              <a:rPr kumimoji="1" lang="en" altLang="zh-CN" dirty="0"/>
              <a:t>A: A set of all actions. Games: all player commands</a:t>
            </a:r>
          </a:p>
          <a:p>
            <a:pPr lvl="1"/>
            <a:r>
              <a:rPr kumimoji="1" lang="en" altLang="zh-CN" dirty="0"/>
              <a:t>T: A transition function that indicates the probability of transitioning from one state to another state if a particular action is chosen. We will assume that T is unknown.</a:t>
            </a:r>
          </a:p>
          <a:p>
            <a:pPr lvl="1"/>
            <a:r>
              <a:rPr kumimoji="1" lang="en" altLang="zh-CN" dirty="0"/>
              <a:t>R: A reward function that computes a score for every state in S. Games: reward given</a:t>
            </a:r>
            <a:r>
              <a:rPr kumimoji="1" lang="zh-CN" altLang="en-US" dirty="0"/>
              <a:t> </a:t>
            </a:r>
            <a:r>
              <a:rPr kumimoji="1" lang="en" altLang="zh-CN" dirty="0"/>
              <a:t>either based on in-game score, or for finishing a level, or achieving an objective.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859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F5C2F9F-3F35-A24C-80EC-FA057CDDDC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434" y="234695"/>
            <a:ext cx="6473904" cy="5747406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3CB2FB1-5FDC-6D4B-8C52-D703F0E5FD5B}"/>
              </a:ext>
            </a:extLst>
          </p:cNvPr>
          <p:cNvSpPr txBox="1"/>
          <p:nvPr/>
        </p:nvSpPr>
        <p:spPr>
          <a:xfrm>
            <a:off x="4156075" y="6230213"/>
            <a:ext cx="3836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http://karpathy.github.io/2016/05/31/rl/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215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FE2A11E3-5C40-D64F-B41D-D0EA813EB8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7273" y="692266"/>
            <a:ext cx="8407981" cy="364884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06562E8-5814-2F43-A147-E8B4D5CC8410}"/>
              </a:ext>
            </a:extLst>
          </p:cNvPr>
          <p:cNvSpPr txBox="1"/>
          <p:nvPr/>
        </p:nvSpPr>
        <p:spPr>
          <a:xfrm>
            <a:off x="2419111" y="4522479"/>
            <a:ext cx="6255385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https://www.analyticsvidhya.com/blog/2019/01/monte-</a:t>
            </a:r>
            <a:r>
              <a:rPr sz="1800" u="sng" spc="-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carlo-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tree-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sng" spc="-1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search-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introduction-</a:t>
            </a:r>
            <a:r>
              <a:rPr sz="18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algorithm-</a:t>
            </a:r>
            <a:r>
              <a:rPr sz="18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deepmind-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alphago/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1055"/>
              </a:spcBef>
            </a:pPr>
            <a:r>
              <a:rPr sz="180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https://www.youtube.com/watch?v=0g9SlVdv1PY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784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984F035-BA7B-7347-860C-6A62C3CFDFB5}"/>
              </a:ext>
            </a:extLst>
          </p:cNvPr>
          <p:cNvSpPr txBox="1"/>
          <p:nvPr/>
        </p:nvSpPr>
        <p:spPr>
          <a:xfrm>
            <a:off x="3644319" y="6331633"/>
            <a:ext cx="449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https://openai.com/blog/openai-</a:t>
            </a:r>
            <a:r>
              <a:rPr sz="1800" u="sng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baselines-</a:t>
            </a:r>
            <a:r>
              <a:rPr sz="1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ppo/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0F5AA9B0-9722-F84D-8216-AA2FB31E207C}"/>
              </a:ext>
            </a:extLst>
          </p:cNvPr>
          <p:cNvGrpSpPr/>
          <p:nvPr/>
        </p:nvGrpSpPr>
        <p:grpSpPr>
          <a:xfrm>
            <a:off x="194491" y="477847"/>
            <a:ext cx="11704320" cy="5694045"/>
            <a:chOff x="178307" y="437387"/>
            <a:chExt cx="11704320" cy="5694045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40C1167C-8C0C-AD47-946B-8627F4AB21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9716" y="437387"/>
              <a:ext cx="5772912" cy="5693664"/>
            </a:xfrm>
            <a:prstGeom prst="rect">
              <a:avLst/>
            </a:prstGeom>
          </p:spPr>
        </p:pic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B961EAE-382B-374B-B770-D9ACCADC01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307" y="1066800"/>
              <a:ext cx="7039356" cy="213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296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7FFFF64C-45F8-244E-BD87-7E6F05B41C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375994" y="-109833"/>
            <a:ext cx="6020472" cy="6240139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1312021A-8F3A-4B4E-9975-DF614655DE21}"/>
              </a:ext>
            </a:extLst>
          </p:cNvPr>
          <p:cNvSpPr txBox="1"/>
          <p:nvPr/>
        </p:nvSpPr>
        <p:spPr>
          <a:xfrm>
            <a:off x="626465" y="1168120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24E0EEF-8728-E947-A6E7-13F250876E09}"/>
              </a:ext>
            </a:extLst>
          </p:cNvPr>
          <p:cNvSpPr txBox="1"/>
          <p:nvPr/>
        </p:nvSpPr>
        <p:spPr>
          <a:xfrm>
            <a:off x="778865" y="1183360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FBB4CD1-9482-C84A-8A62-1249C0EFB965}"/>
              </a:ext>
            </a:extLst>
          </p:cNvPr>
          <p:cNvSpPr txBox="1"/>
          <p:nvPr/>
        </p:nvSpPr>
        <p:spPr>
          <a:xfrm>
            <a:off x="931265" y="1198600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8D8DCF4-7E73-574B-9065-60DF7E258FBB}"/>
              </a:ext>
            </a:extLst>
          </p:cNvPr>
          <p:cNvSpPr txBox="1"/>
          <p:nvPr/>
        </p:nvSpPr>
        <p:spPr>
          <a:xfrm>
            <a:off x="1083665" y="1213840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6AFAE0F-1B8A-F44B-9D6E-152262F56540}"/>
              </a:ext>
            </a:extLst>
          </p:cNvPr>
          <p:cNvSpPr txBox="1"/>
          <p:nvPr/>
        </p:nvSpPr>
        <p:spPr>
          <a:xfrm>
            <a:off x="1236065" y="1229080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E8D92025-DD1C-534E-83BC-A1F8E6963EEE}"/>
              </a:ext>
            </a:extLst>
          </p:cNvPr>
          <p:cNvSpPr txBox="1"/>
          <p:nvPr/>
        </p:nvSpPr>
        <p:spPr>
          <a:xfrm>
            <a:off x="4191000" y="10537316"/>
            <a:ext cx="527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sz="18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sz="1800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sz="18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B902C0-E1F7-BF4A-B06A-DCA458382FA7}"/>
              </a:ext>
            </a:extLst>
          </p:cNvPr>
          <p:cNvSpPr/>
          <p:nvPr/>
        </p:nvSpPr>
        <p:spPr>
          <a:xfrm>
            <a:off x="3685170" y="6149426"/>
            <a:ext cx="5402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zh-CN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https://openai.com/blog/how-</a:t>
            </a:r>
            <a:r>
              <a:rPr lang="en" altLang="zh-CN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lang="en" altLang="zh-CN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train-</a:t>
            </a:r>
            <a:r>
              <a:rPr lang="en" altLang="zh-CN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your-</a:t>
            </a:r>
            <a:r>
              <a:rPr lang="en" altLang="zh-CN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openai-</a:t>
            </a:r>
            <a:r>
              <a:rPr lang="en" altLang="zh-CN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five/</a:t>
            </a:r>
            <a:endParaRPr lang="en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76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1E1F9-2C7A-E64E-8EF4-3B54EC1F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Reinforcement Learning in Games</a:t>
            </a:r>
            <a:endParaRPr kumimoji="1" lang="zh-CN" alt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C332B04-FF94-A545-A592-E685C80D2D04}"/>
              </a:ext>
            </a:extLst>
          </p:cNvPr>
          <p:cNvGrpSpPr/>
          <p:nvPr/>
        </p:nvGrpSpPr>
        <p:grpSpPr>
          <a:xfrm>
            <a:off x="2162085" y="1076326"/>
            <a:ext cx="7867830" cy="5169599"/>
            <a:chOff x="1930907" y="1417319"/>
            <a:chExt cx="8280400" cy="544068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BCE2F3FE-63D8-1540-9A8E-80FB502BD8B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0907" y="1417319"/>
              <a:ext cx="4319016" cy="2880360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2FF50E6-A89C-FD4E-B03D-2B08FE9502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9923" y="3694175"/>
              <a:ext cx="3960876" cy="3163823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CC2D718A-D47A-9F4C-8F4A-2911CA4C79B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8651" y="3668266"/>
              <a:ext cx="3892296" cy="3189732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B194DAA8-5D6E-4244-8F25-4AEEB782329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923" y="1417319"/>
              <a:ext cx="3895344" cy="2490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487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6D4C73-0577-8F48-8286-C878C795712C}"/>
              </a:ext>
            </a:extLst>
          </p:cNvPr>
          <p:cNvSpPr txBox="1"/>
          <p:nvPr/>
        </p:nvSpPr>
        <p:spPr>
          <a:xfrm>
            <a:off x="6881621" y="6507886"/>
            <a:ext cx="495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Arial"/>
                <a:cs typeface="Arial"/>
                <a:hlinkClick r:id="rId2"/>
              </a:rPr>
              <a:t>http://incompleteideas.net/book/the-</a:t>
            </a:r>
            <a:r>
              <a:rPr sz="1800" spc="-75" dirty="0">
                <a:latin typeface="Arial"/>
                <a:cs typeface="Arial"/>
                <a:hlinkClick r:id="rId2"/>
              </a:rPr>
              <a:t>book-</a:t>
            </a:r>
            <a:r>
              <a:rPr sz="1800" spc="-10" dirty="0">
                <a:latin typeface="Arial"/>
                <a:cs typeface="Arial"/>
                <a:hlinkClick r:id="rId2"/>
              </a:rPr>
              <a:t>2nd.html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0AA1A08-364C-F94F-ABC1-47937882C720}"/>
              </a:ext>
            </a:extLst>
          </p:cNvPr>
          <p:cNvGrpSpPr/>
          <p:nvPr/>
        </p:nvGrpSpPr>
        <p:grpSpPr>
          <a:xfrm>
            <a:off x="421754" y="426363"/>
            <a:ext cx="8632825" cy="5060315"/>
            <a:chOff x="421754" y="426363"/>
            <a:chExt cx="8632825" cy="506031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1293444-A5EC-904D-8E93-D3A95C79590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754" y="426363"/>
              <a:ext cx="5942490" cy="1972385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B5A046B-F520-8F47-9A55-AF1659B0A98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3752" y="2247899"/>
              <a:ext cx="4180332" cy="3238500"/>
            </a:xfrm>
            <a:prstGeom prst="rect">
              <a:avLst/>
            </a:prstGeom>
          </p:spPr>
        </p:pic>
      </p:grpSp>
      <p:pic>
        <p:nvPicPr>
          <p:cNvPr id="6" name="object 6">
            <a:extLst>
              <a:ext uri="{FF2B5EF4-FFF2-40B4-BE49-F238E27FC236}">
                <a16:creationId xmlns:a16="http://schemas.microsoft.com/office/drawing/2014/main" id="{0AF96A35-88CC-9040-BE8F-FB65D63F611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9" y="6248399"/>
            <a:ext cx="4677508" cy="5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0C8B6-FA47-4128-AADB-12B05969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en-US" altLang="zh-CN" sz="3600" spc="-95" dirty="0"/>
              <a:t> </a:t>
            </a:r>
            <a:r>
              <a:rPr lang="en-US" altLang="zh-CN" sz="3600" dirty="0"/>
              <a:t>is</a:t>
            </a:r>
            <a:r>
              <a:rPr lang="en-US" altLang="zh-CN" sz="3600" spc="-85" dirty="0"/>
              <a:t> PCG</a:t>
            </a:r>
            <a:endParaRPr lang="zh-CN" altLang="en-US" sz="36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210201-6B4B-4E79-8C3D-C57B9A0FA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Generating game content (levels, narrative, quests, visuals, sound, etc.) algorithmically.</a:t>
            </a:r>
          </a:p>
          <a:p>
            <a:pPr lvl="1"/>
            <a:r>
              <a:rPr lang="en-US" altLang="zh-CN" dirty="0"/>
              <a:t>Game </a:t>
            </a:r>
            <a:r>
              <a:rPr lang="en-US" altLang="zh-CN" b="1" dirty="0"/>
              <a:t>bits</a:t>
            </a:r>
            <a:r>
              <a:rPr lang="en-US" altLang="zh-CN" dirty="0"/>
              <a:t> (characters, visuals, sound)</a:t>
            </a:r>
          </a:p>
          <a:p>
            <a:pPr lvl="1"/>
            <a:r>
              <a:rPr lang="en-US" altLang="zh-CN" dirty="0"/>
              <a:t>Game </a:t>
            </a:r>
            <a:r>
              <a:rPr lang="en-US" altLang="zh-CN" b="1" dirty="0"/>
              <a:t>space</a:t>
            </a:r>
            <a:r>
              <a:rPr lang="en-US" altLang="zh-CN" dirty="0"/>
              <a:t> (levels, worlds, puzzles)</a:t>
            </a:r>
          </a:p>
          <a:p>
            <a:pPr lvl="1"/>
            <a:r>
              <a:rPr lang="en-US" altLang="zh-CN" dirty="0"/>
              <a:t>Game </a:t>
            </a:r>
            <a:r>
              <a:rPr lang="en-US" altLang="zh-CN" b="1" dirty="0"/>
              <a:t>scenarios</a:t>
            </a:r>
            <a:r>
              <a:rPr lang="en-US" altLang="zh-CN" dirty="0"/>
              <a:t> (story, quests, history)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361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8512-69D1-0544-B197-C8D1CEAA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One-armed Bandit Problem</a:t>
            </a:r>
            <a:endParaRPr kumimoji="1" lang="zh-CN" alt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E3A27C1D-A067-8346-9EEE-2A1891D61ACE}"/>
              </a:ext>
            </a:extLst>
          </p:cNvPr>
          <p:cNvGrpSpPr/>
          <p:nvPr/>
        </p:nvGrpSpPr>
        <p:grpSpPr>
          <a:xfrm>
            <a:off x="1468285" y="818507"/>
            <a:ext cx="9399647" cy="5404104"/>
            <a:chOff x="2771103" y="1409226"/>
            <a:chExt cx="9399647" cy="5404104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107A2FA0-AB36-0148-919B-8C02B463B6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8249" y="1409226"/>
              <a:ext cx="4342501" cy="5404104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B3AC0598-4EBB-D14C-978C-3CB4CD947A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1103" y="4019719"/>
              <a:ext cx="4856988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375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15C2D-5CD3-5940-A8F9-67325909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One-armed Bandit Process</a:t>
            </a:r>
            <a:endParaRPr kumimoji="1" lang="zh-CN" alt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17FA9C9-97FA-6E47-BF1D-9AABA20F4AA3}"/>
              </a:ext>
            </a:extLst>
          </p:cNvPr>
          <p:cNvGraphicFramePr>
            <a:graphicFrameLocks noGrp="1"/>
          </p:cNvGraphicFramePr>
          <p:nvPr/>
        </p:nvGraphicFramePr>
        <p:xfrm>
          <a:off x="1926298" y="1076326"/>
          <a:ext cx="4660900" cy="499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85" dirty="0">
                          <a:latin typeface="Arial"/>
                          <a:cs typeface="Arial"/>
                        </a:rPr>
                        <a:t>Pull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0" dirty="0">
                          <a:latin typeface="Arial"/>
                          <a:cs typeface="Arial"/>
                        </a:rPr>
                        <a:t>#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65" dirty="0">
                          <a:latin typeface="Arial"/>
                          <a:cs typeface="Arial"/>
                        </a:rPr>
                        <a:t>Response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600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5" dirty="0">
                          <a:latin typeface="Arial"/>
                          <a:cs typeface="Arial"/>
                        </a:rPr>
                        <a:t>Believed </a:t>
                      </a:r>
                      <a:r>
                        <a:rPr sz="2400" b="1" spc="-145" dirty="0">
                          <a:latin typeface="Arial"/>
                          <a:cs typeface="Arial"/>
                        </a:rPr>
                        <a:t>Probability</a:t>
                      </a:r>
                      <a:r>
                        <a:rPr sz="24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1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Jackpot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45" dirty="0">
                          <a:latin typeface="Arial"/>
                          <a:cs typeface="Arial"/>
                        </a:rPr>
                        <a:t>WIN</a:t>
                      </a:r>
                      <a:r>
                        <a:rPr sz="2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(1.0)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1.0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430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2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(0.0)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0.5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430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2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(0.0)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5" dirty="0">
                          <a:latin typeface="Arial"/>
                          <a:cs typeface="Arial"/>
                        </a:rPr>
                        <a:t>0.33…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430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2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(0.0)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0.25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…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…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…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i="1" spc="-25" dirty="0">
                          <a:latin typeface="Arial"/>
                          <a:cs typeface="Arial"/>
                        </a:rPr>
                        <a:t>N.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430" dirty="0">
                          <a:latin typeface="Arial"/>
                          <a:cs typeface="Arial"/>
                        </a:rPr>
                        <a:t>LOSS</a:t>
                      </a:r>
                      <a:r>
                        <a:rPr sz="2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(0.0)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25" dirty="0">
                          <a:latin typeface="Arial"/>
                          <a:cs typeface="Arial"/>
                        </a:rPr>
                        <a:t>0.1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object 4">
            <a:extLst>
              <a:ext uri="{FF2B5EF4-FFF2-40B4-BE49-F238E27FC236}">
                <a16:creationId xmlns:a16="http://schemas.microsoft.com/office/drawing/2014/main" id="{97834463-DEF0-E74D-8B0D-98EEA66440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0682" y="1076326"/>
            <a:ext cx="2892552" cy="46863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DAA9705-C266-6341-B715-8F0FA788EDC4}"/>
              </a:ext>
            </a:extLst>
          </p:cNvPr>
          <p:cNvSpPr txBox="1"/>
          <p:nvPr/>
        </p:nvSpPr>
        <p:spPr>
          <a:xfrm>
            <a:off x="7155155" y="5796864"/>
            <a:ext cx="324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Unknown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True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Probability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86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70512-EF9A-C646-B15D-A741238E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</a:t>
            </a:r>
            <a:r>
              <a:rPr lang="en" altLang="zh-CN" spc="-180" dirty="0"/>
              <a:t>armed</a:t>
            </a:r>
            <a:r>
              <a:rPr lang="en" altLang="zh-CN" spc="-165" dirty="0"/>
              <a:t> </a:t>
            </a:r>
            <a:r>
              <a:rPr lang="en" altLang="zh-CN" spc="-155" dirty="0"/>
              <a:t>Bandit</a:t>
            </a:r>
            <a:r>
              <a:rPr lang="en" altLang="zh-CN" spc="-165" dirty="0"/>
              <a:t> </a:t>
            </a:r>
            <a:r>
              <a:rPr lang="en" altLang="zh-CN" spc="-155" dirty="0"/>
              <a:t>Problem</a:t>
            </a:r>
            <a:endParaRPr kumimoji="1" lang="zh-CN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F7018050-6A53-5745-802E-1BA346C9C6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1724" y="986957"/>
            <a:ext cx="2770631" cy="448818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58FD6CC0-B561-394C-AF38-7B6EFDE6AA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59268" y="986957"/>
            <a:ext cx="2770631" cy="448818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533F9B63-51B5-6C40-A65F-3E4F5CD72E1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3732" y="985434"/>
            <a:ext cx="2772156" cy="4489704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B751FEB1-219E-AD45-BD84-B4D70439231B}"/>
              </a:ext>
            </a:extLst>
          </p:cNvPr>
          <p:cNvSpPr txBox="1"/>
          <p:nvPr/>
        </p:nvSpPr>
        <p:spPr>
          <a:xfrm>
            <a:off x="688340" y="5708411"/>
            <a:ext cx="1097407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“Through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repeated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selections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maximize your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winnings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concentrating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Arial"/>
                <a:cs typeface="Arial"/>
              </a:rPr>
              <a:t>best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levers.”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Sutton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Barto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46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2E586-57F1-1142-A5B3-81D3AAF8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Now what?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F43D3-E683-1240-9A7A-A4ECEC662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We can’t just keep playing one bandit to figure out its potential for reward (money)</a:t>
            </a:r>
          </a:p>
          <a:p>
            <a:r>
              <a:rPr kumimoji="1" lang="en" altLang="zh-CN" dirty="0"/>
              <a:t>Want to maximize reward across all bandits</a:t>
            </a:r>
          </a:p>
          <a:p>
            <a:r>
              <a:rPr kumimoji="1" lang="en" altLang="zh-CN" dirty="0"/>
              <a:t>We need to trade off making money with current knowledge and gaining knowledge – Exploitation vs. Exploration</a:t>
            </a:r>
          </a:p>
          <a:p>
            <a:pPr lvl="1"/>
            <a:r>
              <a:rPr kumimoji="1" lang="en" altLang="zh-CN" dirty="0"/>
              <a:t>Exploitation vs. Exploration</a:t>
            </a:r>
          </a:p>
          <a:p>
            <a:endParaRPr kumimoji="1"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962527C-31A0-E840-99C3-609F2F55D3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3469" y="3989696"/>
            <a:ext cx="1365503" cy="221284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E5F688A-233D-7D4C-B00C-A4B012D9595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2094" y="3989696"/>
            <a:ext cx="1365503" cy="2212847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F2FC3599-6BCD-F94D-A454-10D3355564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9974" y="3988172"/>
            <a:ext cx="1365504" cy="22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0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03631-0B70-D548-878A-5AE4170B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Just Exploitation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038CD0-5930-7044-B9D9-FB30873B7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Greedy Strategy where we always pick the machine we think will give us the best reward (reminder: machines give rewards according to a probability)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3676A59-4262-3D47-BA22-5EEE827E49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687" y="3369493"/>
            <a:ext cx="1367027" cy="2212848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F0C113AE-9B37-C74D-9375-92A38F10C9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4835" y="3369493"/>
            <a:ext cx="1365503" cy="2212848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D49B8513-5D93-0A4E-A534-A0ACBE8ED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1192" y="3367970"/>
            <a:ext cx="1367027" cy="221437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C6161746-82F4-344C-9179-E0EE67A29B7E}"/>
              </a:ext>
            </a:extLst>
          </p:cNvPr>
          <p:cNvSpPr txBox="1"/>
          <p:nvPr/>
        </p:nvSpPr>
        <p:spPr>
          <a:xfrm>
            <a:off x="5807890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50%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E65C19-8546-414F-B392-1A8E2E4099A9}"/>
              </a:ext>
            </a:extLst>
          </p:cNvPr>
          <p:cNvSpPr txBox="1"/>
          <p:nvPr/>
        </p:nvSpPr>
        <p:spPr>
          <a:xfrm>
            <a:off x="7554901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25%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CCE3414-3DD5-F04B-ABCB-8F1EB325FE70}"/>
              </a:ext>
            </a:extLst>
          </p:cNvPr>
          <p:cNvSpPr txBox="1"/>
          <p:nvPr/>
        </p:nvSpPr>
        <p:spPr>
          <a:xfrm>
            <a:off x="9277657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10%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4DEE64BC-6073-5645-AC95-8E1CE154DD22}"/>
              </a:ext>
            </a:extLst>
          </p:cNvPr>
          <p:cNvGraphicFramePr>
            <a:graphicFrameLocks noGrp="1"/>
          </p:cNvGraphicFramePr>
          <p:nvPr/>
        </p:nvGraphicFramePr>
        <p:xfrm>
          <a:off x="1934390" y="3037770"/>
          <a:ext cx="3259454" cy="303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1440" marR="1924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14" dirty="0">
                          <a:latin typeface="Arial"/>
                          <a:cs typeface="Arial"/>
                        </a:rPr>
                        <a:t>Machin </a:t>
                      </a: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95" dirty="0">
                          <a:latin typeface="Arial"/>
                          <a:cs typeface="Arial"/>
                        </a:rPr>
                        <a:t>Response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924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Belief </a:t>
                      </a:r>
                      <a:r>
                        <a:rPr sz="1800" b="1" spc="-150" dirty="0">
                          <a:latin typeface="Arial"/>
                          <a:cs typeface="Arial"/>
                        </a:rPr>
                        <a:t>(G,R,B)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45" dirty="0">
                          <a:latin typeface="Arial"/>
                          <a:cs typeface="Arial"/>
                        </a:rPr>
                        <a:t>LOSS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Arial"/>
                          <a:cs typeface="Arial"/>
                        </a:rPr>
                        <a:t>(-,-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,0.0)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WIN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(0,1,0)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45" dirty="0">
                          <a:latin typeface="Arial"/>
                          <a:cs typeface="Arial"/>
                        </a:rPr>
                        <a:t>LOSS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(0,1,0)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45" dirty="0">
                          <a:latin typeface="Arial"/>
                          <a:cs typeface="Arial"/>
                        </a:rPr>
                        <a:t>LOSS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(0,0.5,0)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80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03631-0B70-D548-878A-5AE4170B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Just Exploration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038CD0-5930-7044-B9D9-FB30873B7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Always just pick a random machine, no matter what we believe.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3676A59-4262-3D47-BA22-5EEE827E49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687" y="3369493"/>
            <a:ext cx="1367027" cy="2212848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F0C113AE-9B37-C74D-9375-92A38F10C9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4835" y="3369493"/>
            <a:ext cx="1365503" cy="2212848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D49B8513-5D93-0A4E-A534-A0ACBE8ED0D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1192" y="3367970"/>
            <a:ext cx="1367027" cy="221437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C6161746-82F4-344C-9179-E0EE67A29B7E}"/>
              </a:ext>
            </a:extLst>
          </p:cNvPr>
          <p:cNvSpPr txBox="1"/>
          <p:nvPr/>
        </p:nvSpPr>
        <p:spPr>
          <a:xfrm>
            <a:off x="5807890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50%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E65C19-8546-414F-B392-1A8E2E4099A9}"/>
              </a:ext>
            </a:extLst>
          </p:cNvPr>
          <p:cNvSpPr txBox="1"/>
          <p:nvPr/>
        </p:nvSpPr>
        <p:spPr>
          <a:xfrm>
            <a:off x="7554901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25%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CCE3414-3DD5-F04B-ABCB-8F1EB325FE70}"/>
              </a:ext>
            </a:extLst>
          </p:cNvPr>
          <p:cNvSpPr txBox="1"/>
          <p:nvPr/>
        </p:nvSpPr>
        <p:spPr>
          <a:xfrm>
            <a:off x="9277657" y="5757703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10%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4DEE64BC-6073-5645-AC95-8E1CE154DD22}"/>
              </a:ext>
            </a:extLst>
          </p:cNvPr>
          <p:cNvGraphicFramePr>
            <a:graphicFrameLocks noGrp="1"/>
          </p:cNvGraphicFramePr>
          <p:nvPr/>
        </p:nvGraphicFramePr>
        <p:xfrm>
          <a:off x="1934390" y="3037770"/>
          <a:ext cx="3259454" cy="303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1440" marR="1924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14" dirty="0">
                          <a:latin typeface="Arial"/>
                          <a:cs typeface="Arial"/>
                        </a:rPr>
                        <a:t>Machin </a:t>
                      </a:r>
                      <a:r>
                        <a:rPr sz="1800" b="1" spc="-5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95" dirty="0">
                          <a:latin typeface="Arial"/>
                          <a:cs typeface="Arial"/>
                        </a:rPr>
                        <a:t>Response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924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Belief </a:t>
                      </a:r>
                      <a:r>
                        <a:rPr sz="1800" b="1" spc="-150" dirty="0">
                          <a:latin typeface="Arial"/>
                          <a:cs typeface="Arial"/>
                        </a:rPr>
                        <a:t>(G,R,B)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45" dirty="0">
                          <a:latin typeface="Arial"/>
                          <a:cs typeface="Arial"/>
                        </a:rPr>
                        <a:t>LOSS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Arial"/>
                          <a:cs typeface="Arial"/>
                        </a:rPr>
                        <a:t>(-,-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,0.0)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WIN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(0,1,0)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45" dirty="0">
                          <a:latin typeface="Arial"/>
                          <a:cs typeface="Arial"/>
                        </a:rPr>
                        <a:t>LOSS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(0,1,0)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>
                          <a:latin typeface="Arial"/>
                          <a:cs typeface="Arial"/>
                        </a:rPr>
                        <a:t>B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345" dirty="0">
                          <a:latin typeface="Arial"/>
                          <a:cs typeface="Arial"/>
                        </a:rPr>
                        <a:t>LOSS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(0,</a:t>
                      </a:r>
                      <a:r>
                        <a:rPr lang="en-US" altLang="zh-CN" sz="1800" b="1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,0)</a:t>
                      </a:r>
                      <a:endParaRPr sz="1800" b="1" dirty="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44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F5B08-BC66-F044-BCE3-A803B854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Epsilon (</a:t>
            </a:r>
            <a:r>
              <a:rPr kumimoji="1" lang="el-GR" altLang="zh-CN" dirty="0"/>
              <a:t>ϵ) </a:t>
            </a:r>
            <a:r>
              <a:rPr kumimoji="1" lang="en" altLang="zh-CN" dirty="0"/>
              <a:t>Greedy (</a:t>
            </a:r>
            <a:r>
              <a:rPr kumimoji="1" lang="el-GR" altLang="zh-CN" dirty="0"/>
              <a:t>ϵ-</a:t>
            </a:r>
            <a:r>
              <a:rPr kumimoji="1" lang="en" altLang="zh-CN" dirty="0"/>
              <a:t>Greedy)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E55D3-3EDB-6447-8B3D-9CCE5A1F3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l-GR" altLang="zh-CN" dirty="0"/>
              <a:t>(ϵ=0.1)</a:t>
            </a:r>
          </a:p>
          <a:p>
            <a:pPr lvl="1"/>
            <a:r>
              <a:rPr kumimoji="1" lang="el-GR" altLang="zh-CN" dirty="0"/>
              <a:t>90% </a:t>
            </a:r>
            <a:r>
              <a:rPr kumimoji="1" lang="en" altLang="zh-CN" dirty="0"/>
              <a:t>of the time try the best machine according to our current beliefs</a:t>
            </a:r>
          </a:p>
          <a:p>
            <a:pPr lvl="1"/>
            <a:r>
              <a:rPr kumimoji="1" lang="en" altLang="zh-CN" dirty="0"/>
              <a:t>10% of the time take random action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34F643-1C73-5949-A39C-07809DA63968}"/>
              </a:ext>
            </a:extLst>
          </p:cNvPr>
          <p:cNvSpPr txBox="1"/>
          <p:nvPr/>
        </p:nvSpPr>
        <p:spPr>
          <a:xfrm>
            <a:off x="1116701" y="4499172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b="1" dirty="0"/>
              <a:t>Now we can “escape” from early greedy mistakes!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9107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01AAA-08C8-1C40-879C-0C2424F3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Regret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F83E1F-A306-7E49-8548-AF805B6FF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Imagine a perfect agent, who always takes the best action</a:t>
            </a:r>
          </a:p>
          <a:p>
            <a:r>
              <a:rPr kumimoji="1" lang="en" altLang="zh-CN" dirty="0"/>
              <a:t>We can compare that agent’s payout with our agent’s payout for each action to get the regret for that step</a:t>
            </a:r>
          </a:p>
          <a:p>
            <a:r>
              <a:rPr kumimoji="1" lang="en" altLang="zh-CN" dirty="0"/>
              <a:t>Summing regret across all time steps gives us the total regret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Maximize total reward == minimize total regret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50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46648-1FA0-3545-B9CE-15F7595B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Different Strategies and Regret</a:t>
            </a:r>
            <a:endParaRPr kumimoji="1" lang="zh-CN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274E1BF-6966-E442-BAC9-64C50940E1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569" y="1737934"/>
            <a:ext cx="8794992" cy="40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6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F2338-1F47-E746-8D93-5A26F56D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Decaying </a:t>
            </a:r>
            <a:r>
              <a:rPr kumimoji="1" lang="el-GR" altLang="zh-CN" dirty="0"/>
              <a:t>ϵ-</a:t>
            </a:r>
            <a:r>
              <a:rPr kumimoji="1" lang="en" altLang="zh-CN" dirty="0"/>
              <a:t>Greedy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2BB161-B892-484E-A4B6-FCCBC5667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Drop </a:t>
            </a:r>
            <a:r>
              <a:rPr kumimoji="1" lang="el-GR" altLang="zh-CN" dirty="0"/>
              <a:t>ϵ </a:t>
            </a:r>
            <a:r>
              <a:rPr kumimoji="1" lang="en" altLang="zh-CN" dirty="0"/>
              <a:t>lower and lower according to some schedule</a:t>
            </a:r>
          </a:p>
          <a:p>
            <a:r>
              <a:rPr kumimoji="1" lang="en" altLang="zh-CN" dirty="0"/>
              <a:t>Now: logarithmic asymptotic regret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Downside: we need to have enough domain knowledge to come up with a schedule beforehand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49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EC8F7F-7500-49CC-B9A1-616735EE454B}"/>
              </a:ext>
            </a:extLst>
          </p:cNvPr>
          <p:cNvSpPr txBox="1">
            <a:spLocks/>
          </p:cNvSpPr>
          <p:nvPr/>
        </p:nvSpPr>
        <p:spPr>
          <a:xfrm>
            <a:off x="1798701" y="461899"/>
            <a:ext cx="95779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Game</a:t>
            </a:r>
            <a:r>
              <a:rPr lang="en-US" spc="-75" dirty="0"/>
              <a:t> </a:t>
            </a:r>
            <a:r>
              <a:rPr lang="en-US" dirty="0"/>
              <a:t>Bits</a:t>
            </a:r>
            <a:r>
              <a:rPr lang="en-US" spc="-60" dirty="0"/>
              <a:t> </a:t>
            </a:r>
            <a:r>
              <a:rPr lang="en-US" dirty="0"/>
              <a:t>(characters,</a:t>
            </a:r>
            <a:r>
              <a:rPr lang="en-US" spc="-60" dirty="0"/>
              <a:t> </a:t>
            </a:r>
            <a:r>
              <a:rPr lang="en-US" dirty="0"/>
              <a:t>visuals,</a:t>
            </a:r>
            <a:r>
              <a:rPr lang="en-US" spc="-60" dirty="0"/>
              <a:t> </a:t>
            </a:r>
            <a:r>
              <a:rPr lang="en-US" spc="-10" dirty="0"/>
              <a:t>sound)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F403124-1CE6-4ED6-87F6-6A5B291742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143000"/>
            <a:ext cx="3566160" cy="2801112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32B45E95-E8E6-4218-877E-28726680D2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4823" y="1143000"/>
            <a:ext cx="3313176" cy="280111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2781567-D5C3-460B-A0D3-8ECF2A04EBF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8308" y="4521706"/>
            <a:ext cx="4038599" cy="228752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7DC9FD9-D0C6-4DA4-A9B2-49226DC4187A}"/>
              </a:ext>
            </a:extLst>
          </p:cNvPr>
          <p:cNvSpPr txBox="1"/>
          <p:nvPr/>
        </p:nvSpPr>
        <p:spPr>
          <a:xfrm>
            <a:off x="2433066" y="3813429"/>
            <a:ext cx="1742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Borderlands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409A237-D115-4618-AEEA-2C66A274CDCB}"/>
              </a:ext>
            </a:extLst>
          </p:cNvPr>
          <p:cNvSpPr txBox="1"/>
          <p:nvPr/>
        </p:nvSpPr>
        <p:spPr>
          <a:xfrm>
            <a:off x="8357107" y="3962145"/>
            <a:ext cx="127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Man’s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Sky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4225FA0-96C8-4036-A7C8-6C7E21A6AE3D}"/>
              </a:ext>
            </a:extLst>
          </p:cNvPr>
          <p:cNvSpPr txBox="1"/>
          <p:nvPr/>
        </p:nvSpPr>
        <p:spPr>
          <a:xfrm>
            <a:off x="5492877" y="4185284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SpeedTree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4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476A9-A399-634A-AF71-D54EA6B2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3600" dirty="0"/>
              <a:t>What does this have to do with games?</a:t>
            </a:r>
            <a:endParaRPr kumimoji="1" lang="zh-CN" altLang="en-US" sz="36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941B8D-A679-844E-BCD6-B449931A5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We can imagine mapping this onto a video game domain</a:t>
            </a:r>
          </a:p>
          <a:p>
            <a:r>
              <a:rPr kumimoji="1" lang="en" altLang="zh-CN" dirty="0"/>
              <a:t>Each distinct machine is now a distinct action</a:t>
            </a:r>
          </a:p>
          <a:p>
            <a:r>
              <a:rPr kumimoji="1" lang="en" altLang="zh-CN" dirty="0"/>
              <a:t>Reward: Not dying, end of level, etc.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422010-F19F-154E-9FEF-312806010324}"/>
              </a:ext>
            </a:extLst>
          </p:cNvPr>
          <p:cNvGrpSpPr/>
          <p:nvPr/>
        </p:nvGrpSpPr>
        <p:grpSpPr>
          <a:xfrm>
            <a:off x="7375981" y="2218158"/>
            <a:ext cx="3778794" cy="4057473"/>
            <a:chOff x="5833871" y="1161288"/>
            <a:chExt cx="4878452" cy="5238229"/>
          </a:xfrm>
        </p:grpSpPr>
        <p:grpSp>
          <p:nvGrpSpPr>
            <p:cNvPr id="4" name="object 6">
              <a:extLst>
                <a:ext uri="{FF2B5EF4-FFF2-40B4-BE49-F238E27FC236}">
                  <a16:creationId xmlns:a16="http://schemas.microsoft.com/office/drawing/2014/main" id="{92BE8E57-C82A-4547-BD86-4229C74BAC83}"/>
                </a:ext>
              </a:extLst>
            </p:cNvPr>
            <p:cNvGrpSpPr/>
            <p:nvPr/>
          </p:nvGrpSpPr>
          <p:grpSpPr>
            <a:xfrm>
              <a:off x="7212166" y="2804147"/>
              <a:ext cx="2204085" cy="3595370"/>
              <a:chOff x="7212166" y="2804147"/>
              <a:chExt cx="2204085" cy="3595370"/>
            </a:xfrm>
          </p:grpSpPr>
          <p:pic>
            <p:nvPicPr>
              <p:cNvPr id="5" name="object 7">
                <a:extLst>
                  <a:ext uri="{FF2B5EF4-FFF2-40B4-BE49-F238E27FC236}">
                    <a16:creationId xmlns:a16="http://schemas.microsoft.com/office/drawing/2014/main" id="{0CA0F425-CF29-A749-B8DC-3BED18ACF296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12166" y="3374135"/>
                <a:ext cx="2204030" cy="3025140"/>
              </a:xfrm>
              <a:prstGeom prst="rect">
                <a:avLst/>
              </a:prstGeom>
            </p:spPr>
          </p:pic>
          <p:pic>
            <p:nvPicPr>
              <p:cNvPr id="6" name="object 8">
                <a:extLst>
                  <a:ext uri="{FF2B5EF4-FFF2-40B4-BE49-F238E27FC236}">
                    <a16:creationId xmlns:a16="http://schemas.microsoft.com/office/drawing/2014/main" id="{387C3D03-713C-4847-A855-338891F651D6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7952" y="2804147"/>
                <a:ext cx="501370" cy="917460"/>
              </a:xfrm>
              <a:prstGeom prst="rect">
                <a:avLst/>
              </a:prstGeom>
            </p:spPr>
          </p:pic>
          <p:pic>
            <p:nvPicPr>
              <p:cNvPr id="7" name="object 9">
                <a:extLst>
                  <a:ext uri="{FF2B5EF4-FFF2-40B4-BE49-F238E27FC236}">
                    <a16:creationId xmlns:a16="http://schemas.microsoft.com/office/drawing/2014/main" id="{96B9E15C-D703-4E44-89AC-2153EFECC77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51292" y="2830067"/>
                <a:ext cx="399287" cy="826008"/>
              </a:xfrm>
              <a:prstGeom prst="rect">
                <a:avLst/>
              </a:prstGeom>
            </p:spPr>
          </p:pic>
          <p:sp>
            <p:nvSpPr>
              <p:cNvPr id="8" name="object 10">
                <a:extLst>
                  <a:ext uri="{FF2B5EF4-FFF2-40B4-BE49-F238E27FC236}">
                    <a16:creationId xmlns:a16="http://schemas.microsoft.com/office/drawing/2014/main" id="{CED1EDA3-57FF-304A-9A05-9AEC8A924E3B}"/>
                  </a:ext>
                </a:extLst>
              </p:cNvPr>
              <p:cNvSpPr/>
              <p:nvPr/>
            </p:nvSpPr>
            <p:spPr>
              <a:xfrm>
                <a:off x="8051292" y="2830067"/>
                <a:ext cx="399415" cy="826135"/>
              </a:xfrm>
              <a:custGeom>
                <a:avLst/>
                <a:gdLst/>
                <a:ahLst/>
                <a:cxnLst/>
                <a:rect l="l" t="t" r="r" b="b"/>
                <a:pathLst>
                  <a:path w="399415" h="826135">
                    <a:moveTo>
                      <a:pt x="299465" y="826008"/>
                    </a:moveTo>
                    <a:lnTo>
                      <a:pt x="299465" y="199644"/>
                    </a:lnTo>
                    <a:lnTo>
                      <a:pt x="399287" y="199644"/>
                    </a:lnTo>
                    <a:lnTo>
                      <a:pt x="199643" y="0"/>
                    </a:lnTo>
                    <a:lnTo>
                      <a:pt x="0" y="199644"/>
                    </a:lnTo>
                    <a:lnTo>
                      <a:pt x="99822" y="199644"/>
                    </a:lnTo>
                    <a:lnTo>
                      <a:pt x="99822" y="826008"/>
                    </a:lnTo>
                    <a:lnTo>
                      <a:pt x="299465" y="826008"/>
                    </a:lnTo>
                    <a:close/>
                  </a:path>
                </a:pathLst>
              </a:custGeom>
              <a:ln w="9143">
                <a:solidFill>
                  <a:srgbClr val="BD4A47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BE2AD74E-E182-B947-8CE3-192823245B6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3871" y="3281171"/>
              <a:ext cx="967740" cy="1568195"/>
            </a:xfrm>
            <a:prstGeom prst="rect">
              <a:avLst/>
            </a:prstGeom>
          </p:spPr>
        </p:pic>
        <p:grpSp>
          <p:nvGrpSpPr>
            <p:cNvPr id="10" name="object 12">
              <a:extLst>
                <a:ext uri="{FF2B5EF4-FFF2-40B4-BE49-F238E27FC236}">
                  <a16:creationId xmlns:a16="http://schemas.microsoft.com/office/drawing/2014/main" id="{D5B09857-39EE-0C49-B22A-01BE8D891DD3}"/>
                </a:ext>
              </a:extLst>
            </p:cNvPr>
            <p:cNvGrpSpPr/>
            <p:nvPr/>
          </p:nvGrpSpPr>
          <p:grpSpPr>
            <a:xfrm>
              <a:off x="9695688" y="3281171"/>
              <a:ext cx="1016635" cy="2118360"/>
              <a:chOff x="9695688" y="3281171"/>
              <a:chExt cx="1016635" cy="2118360"/>
            </a:xfrm>
          </p:grpSpPr>
          <p:pic>
            <p:nvPicPr>
              <p:cNvPr id="11" name="object 13">
                <a:extLst>
                  <a:ext uri="{FF2B5EF4-FFF2-40B4-BE49-F238E27FC236}">
                    <a16:creationId xmlns:a16="http://schemas.microsoft.com/office/drawing/2014/main" id="{7AAEBC14-4433-A94B-A7A0-72E756813142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5688" y="3281171"/>
                <a:ext cx="992124" cy="1604771"/>
              </a:xfrm>
              <a:prstGeom prst="rect">
                <a:avLst/>
              </a:prstGeom>
            </p:spPr>
          </p:pic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80E19ABB-D660-704A-BC90-70523B5F1E6B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79508" y="4879873"/>
                <a:ext cx="932713" cy="519658"/>
              </a:xfrm>
              <a:prstGeom prst="rect">
                <a:avLst/>
              </a:prstGeom>
            </p:spPr>
          </p:pic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E7C35DF7-ABAD-3644-A06F-CFBC851578EC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26752" y="4910327"/>
                <a:ext cx="841248" cy="417576"/>
              </a:xfrm>
              <a:prstGeom prst="rect">
                <a:avLst/>
              </a:prstGeom>
            </p:spPr>
          </p:pic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52A10B07-8296-7048-A371-C2EB03C7DE66}"/>
                  </a:ext>
                </a:extLst>
              </p:cNvPr>
              <p:cNvSpPr/>
              <p:nvPr/>
            </p:nvSpPr>
            <p:spPr>
              <a:xfrm>
                <a:off x="9826752" y="4910327"/>
                <a:ext cx="841375" cy="417830"/>
              </a:xfrm>
              <a:custGeom>
                <a:avLst/>
                <a:gdLst/>
                <a:ahLst/>
                <a:cxnLst/>
                <a:rect l="l" t="t" r="r" b="b"/>
                <a:pathLst>
                  <a:path w="841375" h="417829">
                    <a:moveTo>
                      <a:pt x="0" y="104394"/>
                    </a:moveTo>
                    <a:lnTo>
                      <a:pt x="632459" y="104394"/>
                    </a:lnTo>
                    <a:lnTo>
                      <a:pt x="632459" y="0"/>
                    </a:lnTo>
                    <a:lnTo>
                      <a:pt x="841248" y="208788"/>
                    </a:lnTo>
                    <a:lnTo>
                      <a:pt x="632459" y="417576"/>
                    </a:lnTo>
                    <a:lnTo>
                      <a:pt x="632459" y="313182"/>
                    </a:lnTo>
                    <a:lnTo>
                      <a:pt x="0" y="313182"/>
                    </a:lnTo>
                    <a:lnTo>
                      <a:pt x="0" y="104394"/>
                    </a:lnTo>
                    <a:close/>
                  </a:path>
                </a:pathLst>
              </a:custGeom>
              <a:ln w="9143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152283E2-8AFB-CB4C-9CB7-E73327CA4AD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1292" y="1161288"/>
              <a:ext cx="944879" cy="1530096"/>
            </a:xfrm>
            <a:prstGeom prst="rect">
              <a:avLst/>
            </a:prstGeom>
          </p:spPr>
        </p:pic>
        <p:grpSp>
          <p:nvGrpSpPr>
            <p:cNvPr id="16" name="object 18">
              <a:extLst>
                <a:ext uri="{FF2B5EF4-FFF2-40B4-BE49-F238E27FC236}">
                  <a16:creationId xmlns:a16="http://schemas.microsoft.com/office/drawing/2014/main" id="{CE1874DF-B081-4F48-9558-5C8FFE638698}"/>
                </a:ext>
              </a:extLst>
            </p:cNvPr>
            <p:cNvGrpSpPr/>
            <p:nvPr/>
          </p:nvGrpSpPr>
          <p:grpSpPr>
            <a:xfrm>
              <a:off x="5946497" y="4924044"/>
              <a:ext cx="889000" cy="457834"/>
              <a:chOff x="5946497" y="4924044"/>
              <a:chExt cx="889000" cy="457834"/>
            </a:xfrm>
          </p:grpSpPr>
          <p:pic>
            <p:nvPicPr>
              <p:cNvPr id="17" name="object 19">
                <a:extLst>
                  <a:ext uri="{FF2B5EF4-FFF2-40B4-BE49-F238E27FC236}">
                    <a16:creationId xmlns:a16="http://schemas.microsoft.com/office/drawing/2014/main" id="{F429E205-B412-BF42-954E-78AD2019BA9F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46497" y="4925508"/>
                <a:ext cx="888730" cy="455791"/>
              </a:xfrm>
              <a:prstGeom prst="rect">
                <a:avLst/>
              </a:prstGeom>
            </p:spPr>
          </p:pic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EA52B4D9-012B-9541-9CC3-CC4650D4AB0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77128" y="4928616"/>
                <a:ext cx="824483" cy="399287"/>
              </a:xfrm>
              <a:prstGeom prst="rect">
                <a:avLst/>
              </a:prstGeom>
            </p:spPr>
          </p:pic>
          <p:sp>
            <p:nvSpPr>
              <p:cNvPr id="19" name="object 21">
                <a:extLst>
                  <a:ext uri="{FF2B5EF4-FFF2-40B4-BE49-F238E27FC236}">
                    <a16:creationId xmlns:a16="http://schemas.microsoft.com/office/drawing/2014/main" id="{71447BC8-98B9-7542-BC5A-84A1D7F3DDCA}"/>
                  </a:ext>
                </a:extLst>
              </p:cNvPr>
              <p:cNvSpPr/>
              <p:nvPr/>
            </p:nvSpPr>
            <p:spPr>
              <a:xfrm>
                <a:off x="5977128" y="4928616"/>
                <a:ext cx="824865" cy="399415"/>
              </a:xfrm>
              <a:custGeom>
                <a:avLst/>
                <a:gdLst/>
                <a:ahLst/>
                <a:cxnLst/>
                <a:rect l="l" t="t" r="r" b="b"/>
                <a:pathLst>
                  <a:path w="824865" h="399414">
                    <a:moveTo>
                      <a:pt x="824483" y="99821"/>
                    </a:moveTo>
                    <a:lnTo>
                      <a:pt x="199644" y="99821"/>
                    </a:lnTo>
                    <a:lnTo>
                      <a:pt x="199644" y="0"/>
                    </a:lnTo>
                    <a:lnTo>
                      <a:pt x="0" y="199643"/>
                    </a:lnTo>
                    <a:lnTo>
                      <a:pt x="199644" y="399287"/>
                    </a:lnTo>
                    <a:lnTo>
                      <a:pt x="199644" y="299465"/>
                    </a:lnTo>
                    <a:lnTo>
                      <a:pt x="824483" y="299465"/>
                    </a:lnTo>
                    <a:lnTo>
                      <a:pt x="824483" y="99821"/>
                    </a:lnTo>
                    <a:close/>
                  </a:path>
                </a:pathLst>
              </a:custGeom>
              <a:ln w="9143">
                <a:solidFill>
                  <a:srgbClr val="97B853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9CC22C36-4617-794B-9CF8-6DCC83DE7FD1}"/>
                </a:ext>
              </a:extLst>
            </p:cNvPr>
            <p:cNvSpPr txBox="1"/>
            <p:nvPr/>
          </p:nvSpPr>
          <p:spPr>
            <a:xfrm>
              <a:off x="6198870" y="5341416"/>
              <a:ext cx="44005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0" dirty="0">
                  <a:latin typeface="Arial"/>
                  <a:cs typeface="Arial"/>
                </a:rPr>
                <a:t>left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84513398-A7EC-4546-8CED-1544CD86E21A}"/>
                </a:ext>
              </a:extLst>
            </p:cNvPr>
            <p:cNvSpPr txBox="1"/>
            <p:nvPr/>
          </p:nvSpPr>
          <p:spPr>
            <a:xfrm>
              <a:off x="9907016" y="5341416"/>
              <a:ext cx="60515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0" dirty="0">
                  <a:latin typeface="Arial"/>
                  <a:cs typeface="Arial"/>
                </a:rPr>
                <a:t>right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7BB9C3DF-5D95-EB43-A07F-AD606A125A96}"/>
                </a:ext>
              </a:extLst>
            </p:cNvPr>
            <p:cNvSpPr txBox="1"/>
            <p:nvPr/>
          </p:nvSpPr>
          <p:spPr>
            <a:xfrm>
              <a:off x="8690609" y="2843529"/>
              <a:ext cx="66230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40" dirty="0">
                  <a:latin typeface="Arial"/>
                  <a:cs typeface="Arial"/>
                </a:rPr>
                <a:t>jump</a:t>
              </a:r>
              <a:endParaRPr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65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1B141-FC6E-4A49-A68F-4906B7F2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But these values will probably differ based on context…</a:t>
            </a:r>
            <a:endParaRPr kumimoji="1" lang="zh-CN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D1395CF-79E4-8D4E-A12D-D6ED716D7E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732" y="2462229"/>
            <a:ext cx="1471204" cy="2020824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37335212-060A-CD4D-A561-5C0EB79A355D}"/>
              </a:ext>
            </a:extLst>
          </p:cNvPr>
          <p:cNvGrpSpPr/>
          <p:nvPr/>
        </p:nvGrpSpPr>
        <p:grpSpPr>
          <a:xfrm>
            <a:off x="4203744" y="3405585"/>
            <a:ext cx="558800" cy="337185"/>
            <a:chOff x="4103991" y="4162044"/>
            <a:chExt cx="558800" cy="33718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551D24F-8ECA-F24F-BA6D-CCCA4A195C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3991" y="4163362"/>
              <a:ext cx="558242" cy="335631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7BA8F86-70F7-A748-9711-45708B01302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231" y="4166616"/>
              <a:ext cx="493775" cy="278891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CA0BE35-7F19-DC4D-86A7-615FA740E5AE}"/>
                </a:ext>
              </a:extLst>
            </p:cNvPr>
            <p:cNvSpPr/>
            <p:nvPr/>
          </p:nvSpPr>
          <p:spPr>
            <a:xfrm>
              <a:off x="4142231" y="4166616"/>
              <a:ext cx="494030" cy="279400"/>
            </a:xfrm>
            <a:custGeom>
              <a:avLst/>
              <a:gdLst/>
              <a:ahLst/>
              <a:cxnLst/>
              <a:rect l="l" t="t" r="r" b="b"/>
              <a:pathLst>
                <a:path w="494029" h="279400">
                  <a:moveTo>
                    <a:pt x="0" y="69722"/>
                  </a:moveTo>
                  <a:lnTo>
                    <a:pt x="354329" y="69722"/>
                  </a:lnTo>
                  <a:lnTo>
                    <a:pt x="354329" y="0"/>
                  </a:lnTo>
                  <a:lnTo>
                    <a:pt x="493775" y="139445"/>
                  </a:lnTo>
                  <a:lnTo>
                    <a:pt x="354329" y="278891"/>
                  </a:lnTo>
                  <a:lnTo>
                    <a:pt x="354329" y="209168"/>
                  </a:lnTo>
                  <a:lnTo>
                    <a:pt x="0" y="209168"/>
                  </a:lnTo>
                  <a:lnTo>
                    <a:pt x="0" y="69722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8">
            <a:extLst>
              <a:ext uri="{FF2B5EF4-FFF2-40B4-BE49-F238E27FC236}">
                <a16:creationId xmlns:a16="http://schemas.microsoft.com/office/drawing/2014/main" id="{F4F71D5B-C285-0142-8E03-079E54BC77F0}"/>
              </a:ext>
            </a:extLst>
          </p:cNvPr>
          <p:cNvGrpSpPr/>
          <p:nvPr/>
        </p:nvGrpSpPr>
        <p:grpSpPr>
          <a:xfrm>
            <a:off x="1707288" y="3419300"/>
            <a:ext cx="549275" cy="323850"/>
            <a:chOff x="1607535" y="4175759"/>
            <a:chExt cx="549275" cy="323850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7E1564D0-6376-8144-A33D-3FC369B25DF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535" y="4176690"/>
              <a:ext cx="549104" cy="322526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F973C7B-1078-6245-ABD6-EEF2EDAB5F8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8299" y="4180331"/>
              <a:ext cx="484631" cy="265175"/>
            </a:xfrm>
            <a:prstGeom prst="rect">
              <a:avLst/>
            </a:prstGeom>
          </p:spPr>
        </p:pic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1DFAA98-CAFC-B643-A447-D47CF94AD1D3}"/>
                </a:ext>
              </a:extLst>
            </p:cNvPr>
            <p:cNvSpPr/>
            <p:nvPr/>
          </p:nvSpPr>
          <p:spPr>
            <a:xfrm>
              <a:off x="1638299" y="4180331"/>
              <a:ext cx="485140" cy="265430"/>
            </a:xfrm>
            <a:custGeom>
              <a:avLst/>
              <a:gdLst/>
              <a:ahLst/>
              <a:cxnLst/>
              <a:rect l="l" t="t" r="r" b="b"/>
              <a:pathLst>
                <a:path w="485139" h="265429">
                  <a:moveTo>
                    <a:pt x="484631" y="66294"/>
                  </a:moveTo>
                  <a:lnTo>
                    <a:pt x="132587" y="66294"/>
                  </a:lnTo>
                  <a:lnTo>
                    <a:pt x="132587" y="0"/>
                  </a:lnTo>
                  <a:lnTo>
                    <a:pt x="0" y="132588"/>
                  </a:lnTo>
                  <a:lnTo>
                    <a:pt x="132587" y="265176"/>
                  </a:lnTo>
                  <a:lnTo>
                    <a:pt x="132587" y="198882"/>
                  </a:lnTo>
                  <a:lnTo>
                    <a:pt x="484631" y="198882"/>
                  </a:lnTo>
                  <a:lnTo>
                    <a:pt x="484631" y="66294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329D5D4D-7006-E444-B964-8C5A3C8AF961}"/>
              </a:ext>
            </a:extLst>
          </p:cNvPr>
          <p:cNvGrpSpPr/>
          <p:nvPr/>
        </p:nvGrpSpPr>
        <p:grpSpPr>
          <a:xfrm>
            <a:off x="3107962" y="1730524"/>
            <a:ext cx="299085" cy="616585"/>
            <a:chOff x="3008209" y="2486983"/>
            <a:chExt cx="299085" cy="616585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F937DBAD-30F1-6A41-9F23-7FBFBA8E391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8209" y="2486983"/>
              <a:ext cx="299010" cy="615965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C20BB84-5C29-2D4B-9183-97B31D7F1EA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3427" y="2494787"/>
              <a:ext cx="233172" cy="551688"/>
            </a:xfrm>
            <a:prstGeom prst="rect">
              <a:avLst/>
            </a:prstGeom>
          </p:spPr>
        </p:pic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A1286479-20A4-A447-8215-6E463D5BA9F6}"/>
                </a:ext>
              </a:extLst>
            </p:cNvPr>
            <p:cNvSpPr/>
            <p:nvPr/>
          </p:nvSpPr>
          <p:spPr>
            <a:xfrm>
              <a:off x="3043427" y="2494787"/>
              <a:ext cx="233679" cy="551815"/>
            </a:xfrm>
            <a:custGeom>
              <a:avLst/>
              <a:gdLst/>
              <a:ahLst/>
              <a:cxnLst/>
              <a:rect l="l" t="t" r="r" b="b"/>
              <a:pathLst>
                <a:path w="233679" h="551814">
                  <a:moveTo>
                    <a:pt x="174879" y="551688"/>
                  </a:moveTo>
                  <a:lnTo>
                    <a:pt x="174879" y="116586"/>
                  </a:lnTo>
                  <a:lnTo>
                    <a:pt x="233172" y="116586"/>
                  </a:lnTo>
                  <a:lnTo>
                    <a:pt x="116586" y="0"/>
                  </a:lnTo>
                  <a:lnTo>
                    <a:pt x="0" y="116586"/>
                  </a:lnTo>
                  <a:lnTo>
                    <a:pt x="58293" y="116586"/>
                  </a:lnTo>
                  <a:lnTo>
                    <a:pt x="58293" y="551688"/>
                  </a:lnTo>
                  <a:lnTo>
                    <a:pt x="174879" y="551688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696AEBFB-C47D-8F40-8EF7-7033E8CF7A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4968" y="2462229"/>
            <a:ext cx="1471204" cy="2020824"/>
          </a:xfrm>
          <a:prstGeom prst="rect">
            <a:avLst/>
          </a:prstGeom>
        </p:spPr>
      </p:pic>
      <p:grpSp>
        <p:nvGrpSpPr>
          <p:cNvPr id="18" name="object 17">
            <a:extLst>
              <a:ext uri="{FF2B5EF4-FFF2-40B4-BE49-F238E27FC236}">
                <a16:creationId xmlns:a16="http://schemas.microsoft.com/office/drawing/2014/main" id="{7F5D7994-FF29-E64F-ADB2-B6F2EC28A996}"/>
              </a:ext>
            </a:extLst>
          </p:cNvPr>
          <p:cNvGrpSpPr/>
          <p:nvPr/>
        </p:nvGrpSpPr>
        <p:grpSpPr>
          <a:xfrm>
            <a:off x="9901981" y="3405585"/>
            <a:ext cx="558800" cy="337185"/>
            <a:chOff x="9802228" y="4162044"/>
            <a:chExt cx="558800" cy="337185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5CE03BF6-7314-AC43-BB05-7F2E826F9E7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2228" y="4163362"/>
              <a:ext cx="558242" cy="335631"/>
            </a:xfrm>
            <a:prstGeom prst="rect">
              <a:avLst/>
            </a:prstGeom>
          </p:spPr>
        </p:pic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1F49DC48-037F-2140-A32F-435EF9954CF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0468" y="4166616"/>
              <a:ext cx="493775" cy="278891"/>
            </a:xfrm>
            <a:prstGeom prst="rect">
              <a:avLst/>
            </a:prstGeom>
          </p:spPr>
        </p:pic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BFF2960-E1EF-5942-92C2-E366E879764F}"/>
                </a:ext>
              </a:extLst>
            </p:cNvPr>
            <p:cNvSpPr/>
            <p:nvPr/>
          </p:nvSpPr>
          <p:spPr>
            <a:xfrm>
              <a:off x="9840468" y="4166616"/>
              <a:ext cx="494030" cy="279400"/>
            </a:xfrm>
            <a:custGeom>
              <a:avLst/>
              <a:gdLst/>
              <a:ahLst/>
              <a:cxnLst/>
              <a:rect l="l" t="t" r="r" b="b"/>
              <a:pathLst>
                <a:path w="494029" h="279400">
                  <a:moveTo>
                    <a:pt x="0" y="69722"/>
                  </a:moveTo>
                  <a:lnTo>
                    <a:pt x="354329" y="69722"/>
                  </a:lnTo>
                  <a:lnTo>
                    <a:pt x="354329" y="0"/>
                  </a:lnTo>
                  <a:lnTo>
                    <a:pt x="493775" y="139445"/>
                  </a:lnTo>
                  <a:lnTo>
                    <a:pt x="354329" y="278891"/>
                  </a:lnTo>
                  <a:lnTo>
                    <a:pt x="354329" y="209168"/>
                  </a:lnTo>
                  <a:lnTo>
                    <a:pt x="0" y="209168"/>
                  </a:lnTo>
                  <a:lnTo>
                    <a:pt x="0" y="69722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D075E3C1-E6C8-F24F-8AD4-B2D544759077}"/>
              </a:ext>
            </a:extLst>
          </p:cNvPr>
          <p:cNvGrpSpPr/>
          <p:nvPr/>
        </p:nvGrpSpPr>
        <p:grpSpPr>
          <a:xfrm>
            <a:off x="7405524" y="3419300"/>
            <a:ext cx="549275" cy="323850"/>
            <a:chOff x="7305771" y="4175759"/>
            <a:chExt cx="549275" cy="323850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3DAAA52E-0953-BC4F-83FF-ACA437D84F7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5771" y="4176690"/>
              <a:ext cx="549104" cy="322526"/>
            </a:xfrm>
            <a:prstGeom prst="rect">
              <a:avLst/>
            </a:prstGeom>
          </p:spPr>
        </p:pic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83EBC215-EA71-ED44-A5FF-E81DD00A59E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6535" y="4180331"/>
              <a:ext cx="484632" cy="265175"/>
            </a:xfrm>
            <a:prstGeom prst="rect">
              <a:avLst/>
            </a:prstGeom>
          </p:spPr>
        </p:pic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7E35D699-56B1-0A46-85A7-DD553AD9AA32}"/>
                </a:ext>
              </a:extLst>
            </p:cNvPr>
            <p:cNvSpPr/>
            <p:nvPr/>
          </p:nvSpPr>
          <p:spPr>
            <a:xfrm>
              <a:off x="7336535" y="4180331"/>
              <a:ext cx="485140" cy="265430"/>
            </a:xfrm>
            <a:custGeom>
              <a:avLst/>
              <a:gdLst/>
              <a:ahLst/>
              <a:cxnLst/>
              <a:rect l="l" t="t" r="r" b="b"/>
              <a:pathLst>
                <a:path w="485140" h="265429">
                  <a:moveTo>
                    <a:pt x="484632" y="66294"/>
                  </a:moveTo>
                  <a:lnTo>
                    <a:pt x="132588" y="66294"/>
                  </a:lnTo>
                  <a:lnTo>
                    <a:pt x="132588" y="0"/>
                  </a:lnTo>
                  <a:lnTo>
                    <a:pt x="0" y="132588"/>
                  </a:lnTo>
                  <a:lnTo>
                    <a:pt x="132588" y="265176"/>
                  </a:lnTo>
                  <a:lnTo>
                    <a:pt x="132588" y="198882"/>
                  </a:lnTo>
                  <a:lnTo>
                    <a:pt x="484632" y="198882"/>
                  </a:lnTo>
                  <a:lnTo>
                    <a:pt x="484632" y="66294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5">
            <a:extLst>
              <a:ext uri="{FF2B5EF4-FFF2-40B4-BE49-F238E27FC236}">
                <a16:creationId xmlns:a16="http://schemas.microsoft.com/office/drawing/2014/main" id="{46EAAEE5-E1F6-974C-8BED-155A19A21390}"/>
              </a:ext>
            </a:extLst>
          </p:cNvPr>
          <p:cNvGrpSpPr/>
          <p:nvPr/>
        </p:nvGrpSpPr>
        <p:grpSpPr>
          <a:xfrm>
            <a:off x="8806199" y="1730524"/>
            <a:ext cx="299085" cy="616585"/>
            <a:chOff x="8706446" y="2486983"/>
            <a:chExt cx="299085" cy="616585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FD3581F7-0B27-9443-9C1D-A6FEFB75D2E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6446" y="2486983"/>
              <a:ext cx="299010" cy="615965"/>
            </a:xfrm>
            <a:prstGeom prst="rect">
              <a:avLst/>
            </a:prstGeom>
          </p:spPr>
        </p:pic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4E04CA50-FE27-CC46-9F48-58E5A27FC6C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41664" y="2494787"/>
              <a:ext cx="233171" cy="551688"/>
            </a:xfrm>
            <a:prstGeom prst="rect">
              <a:avLst/>
            </a:prstGeom>
          </p:spPr>
        </p:pic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56E75750-850A-E141-9E37-DC498BC717EF}"/>
                </a:ext>
              </a:extLst>
            </p:cNvPr>
            <p:cNvSpPr/>
            <p:nvPr/>
          </p:nvSpPr>
          <p:spPr>
            <a:xfrm>
              <a:off x="8741664" y="2494787"/>
              <a:ext cx="233679" cy="551815"/>
            </a:xfrm>
            <a:custGeom>
              <a:avLst/>
              <a:gdLst/>
              <a:ahLst/>
              <a:cxnLst/>
              <a:rect l="l" t="t" r="r" b="b"/>
              <a:pathLst>
                <a:path w="233679" h="551814">
                  <a:moveTo>
                    <a:pt x="174878" y="551688"/>
                  </a:moveTo>
                  <a:lnTo>
                    <a:pt x="174878" y="116586"/>
                  </a:lnTo>
                  <a:lnTo>
                    <a:pt x="233171" y="116586"/>
                  </a:lnTo>
                  <a:lnTo>
                    <a:pt x="116585" y="0"/>
                  </a:lnTo>
                  <a:lnTo>
                    <a:pt x="0" y="116586"/>
                  </a:lnTo>
                  <a:lnTo>
                    <a:pt x="58292" y="116586"/>
                  </a:lnTo>
                  <a:lnTo>
                    <a:pt x="58292" y="551688"/>
                  </a:lnTo>
                  <a:lnTo>
                    <a:pt x="174878" y="551688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29">
            <a:extLst>
              <a:ext uri="{FF2B5EF4-FFF2-40B4-BE49-F238E27FC236}">
                <a16:creationId xmlns:a16="http://schemas.microsoft.com/office/drawing/2014/main" id="{286576EC-0DBD-414A-A2A4-F4774A24A2E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65756" y="3111452"/>
            <a:ext cx="1463040" cy="1371600"/>
          </a:xfrm>
          <a:prstGeom prst="rect">
            <a:avLst/>
          </a:prstGeom>
        </p:spPr>
      </p:pic>
      <p:sp>
        <p:nvSpPr>
          <p:cNvPr id="31" name="object 30">
            <a:extLst>
              <a:ext uri="{FF2B5EF4-FFF2-40B4-BE49-F238E27FC236}">
                <a16:creationId xmlns:a16="http://schemas.microsoft.com/office/drawing/2014/main" id="{290E3CD4-3CAC-B74A-9836-C5617BBE8159}"/>
              </a:ext>
            </a:extLst>
          </p:cNvPr>
          <p:cNvSpPr txBox="1"/>
          <p:nvPr/>
        </p:nvSpPr>
        <p:spPr>
          <a:xfrm>
            <a:off x="1754054" y="5078124"/>
            <a:ext cx="884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4270" marR="5080" indent="-3672204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Value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going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left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versus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right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be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different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if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an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enemy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is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the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left or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the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right.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628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6E3BD-FFAD-A940-8B4F-7E30B8E9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593D65-AA6A-E04D-9CE2-A1CF2F66E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7424826" cy="4429690"/>
          </a:xfrm>
        </p:spPr>
        <p:txBody>
          <a:bodyPr/>
          <a:lstStyle/>
          <a:p>
            <a:r>
              <a:rPr kumimoji="1" lang="en" altLang="zh-CN" dirty="0"/>
              <a:t>Multi-armed bandit problem is a “single state” or “stateless” </a:t>
            </a:r>
            <a:r>
              <a:rPr kumimoji="1" lang="en" altLang="zh-CN" b="1" dirty="0"/>
              <a:t>Markov Decision Process</a:t>
            </a:r>
          </a:p>
          <a:p>
            <a:r>
              <a:rPr kumimoji="1" lang="en" altLang="zh-CN" dirty="0"/>
              <a:t>But in games (and most cases we care about) there is more than one state</a:t>
            </a:r>
          </a:p>
          <a:p>
            <a:endParaRPr kumimoji="1" lang="en" altLang="zh-CN" b="1" dirty="0"/>
          </a:p>
          <a:p>
            <a:endParaRPr kumimoji="1" lang="en" altLang="zh-CN" b="1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EA93438-E507-8A43-B865-5A2E4EA9C6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7838" y="1825885"/>
            <a:ext cx="2794000" cy="36322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4FF14F67-EE73-8D44-9496-DA3B094DF53A}"/>
              </a:ext>
            </a:extLst>
          </p:cNvPr>
          <p:cNvSpPr txBox="1"/>
          <p:nvPr/>
        </p:nvSpPr>
        <p:spPr>
          <a:xfrm>
            <a:off x="9119465" y="5768270"/>
            <a:ext cx="144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Andrey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Markov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354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49099-5069-FF41-8478-0AB3B7B2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Markov Decision Process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6AEB5-68E9-5746-AD8A-FCB67EA06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" altLang="zh-CN" i="1" spc="-370" dirty="0">
                <a:latin typeface="Arial"/>
                <a:cs typeface="Arial"/>
              </a:rPr>
              <a:t>S</a:t>
            </a:r>
            <a:r>
              <a:rPr lang="en" altLang="zh-CN" spc="-370" dirty="0"/>
              <a:t>:</a:t>
            </a:r>
            <a:r>
              <a:rPr lang="en" altLang="zh-CN" spc="-165" dirty="0"/>
              <a:t> </a:t>
            </a:r>
            <a:r>
              <a:rPr lang="en" altLang="zh-CN" spc="-10" dirty="0"/>
              <a:t>finite</a:t>
            </a:r>
            <a:r>
              <a:rPr lang="en" altLang="zh-CN" spc="-150" dirty="0"/>
              <a:t> </a:t>
            </a:r>
            <a:r>
              <a:rPr lang="en" altLang="zh-CN" spc="-140" dirty="0"/>
              <a:t>set</a:t>
            </a:r>
            <a:r>
              <a:rPr lang="en" altLang="zh-CN" spc="-170" dirty="0"/>
              <a:t> </a:t>
            </a:r>
            <a:r>
              <a:rPr lang="en" altLang="zh-CN" dirty="0"/>
              <a:t>of</a:t>
            </a:r>
            <a:r>
              <a:rPr lang="en" altLang="zh-CN" spc="-170" dirty="0"/>
              <a:t> </a:t>
            </a:r>
            <a:r>
              <a:rPr lang="en" altLang="zh-CN" spc="-10" dirty="0"/>
              <a:t>states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" altLang="zh-CN" i="1" spc="-175" dirty="0">
                <a:latin typeface="Arial"/>
                <a:cs typeface="Arial"/>
              </a:rPr>
              <a:t>A</a:t>
            </a:r>
            <a:r>
              <a:rPr lang="en" altLang="zh-CN" spc="-175" dirty="0"/>
              <a:t>:</a:t>
            </a:r>
            <a:r>
              <a:rPr lang="en" altLang="zh-CN" spc="-165" dirty="0"/>
              <a:t> </a:t>
            </a:r>
            <a:r>
              <a:rPr lang="en" altLang="zh-CN" dirty="0"/>
              <a:t>finite</a:t>
            </a:r>
            <a:r>
              <a:rPr lang="en" altLang="zh-CN" spc="-204" dirty="0"/>
              <a:t> </a:t>
            </a:r>
            <a:r>
              <a:rPr lang="en" altLang="zh-CN" spc="-130" dirty="0"/>
              <a:t>set</a:t>
            </a:r>
            <a:r>
              <a:rPr lang="en" altLang="zh-CN" spc="-165" dirty="0"/>
              <a:t> </a:t>
            </a:r>
            <a:r>
              <a:rPr lang="en" altLang="zh-CN" dirty="0"/>
              <a:t>of</a:t>
            </a:r>
            <a:r>
              <a:rPr lang="en" altLang="zh-CN" spc="-200" dirty="0"/>
              <a:t> </a:t>
            </a:r>
            <a:r>
              <a:rPr lang="en" altLang="zh-CN" spc="-10" dirty="0"/>
              <a:t>actions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" altLang="zh-CN" i="1" spc="-215" dirty="0">
                <a:latin typeface="Arial"/>
                <a:cs typeface="Arial"/>
              </a:rPr>
              <a:t>P(s,s</a:t>
            </a:r>
            <a:r>
              <a:rPr lang="en" altLang="zh-CN" i="1" spc="-322" baseline="-21164" dirty="0">
                <a:latin typeface="Arial"/>
                <a:cs typeface="Arial"/>
              </a:rPr>
              <a:t>1</a:t>
            </a:r>
            <a:r>
              <a:rPr lang="en" altLang="zh-CN" i="1" spc="-215" dirty="0">
                <a:latin typeface="Arial"/>
                <a:cs typeface="Arial"/>
              </a:rPr>
              <a:t>)</a:t>
            </a:r>
            <a:r>
              <a:rPr lang="en" altLang="zh-CN" spc="-215" dirty="0"/>
              <a:t>:</a:t>
            </a:r>
            <a:r>
              <a:rPr lang="en" altLang="zh-CN" spc="-135" dirty="0"/>
              <a:t> </a:t>
            </a:r>
            <a:r>
              <a:rPr lang="en" altLang="zh-CN" spc="-95" dirty="0"/>
              <a:t>Probability</a:t>
            </a:r>
            <a:r>
              <a:rPr lang="en" altLang="zh-CN" spc="-135" dirty="0"/>
              <a:t> </a:t>
            </a:r>
            <a:r>
              <a:rPr lang="en" altLang="zh-CN" dirty="0"/>
              <a:t>that</a:t>
            </a:r>
            <a:r>
              <a:rPr lang="en" altLang="zh-CN" spc="-135" dirty="0"/>
              <a:t> </a:t>
            </a:r>
            <a:r>
              <a:rPr lang="en" altLang="zh-CN" spc="-90" dirty="0"/>
              <a:t>action</a:t>
            </a:r>
            <a:r>
              <a:rPr lang="en" altLang="zh-CN" spc="-150" dirty="0"/>
              <a:t> </a:t>
            </a:r>
            <a:r>
              <a:rPr lang="en" altLang="zh-CN" spc="-254" dirty="0"/>
              <a:t>a</a:t>
            </a:r>
            <a:r>
              <a:rPr lang="en" altLang="zh-CN" spc="-140" dirty="0"/>
              <a:t> </a:t>
            </a:r>
            <a:r>
              <a:rPr lang="en" altLang="zh-CN" spc="-190" dirty="0"/>
              <a:t>takes</a:t>
            </a:r>
            <a:r>
              <a:rPr lang="en" altLang="zh-CN" spc="-150" dirty="0"/>
              <a:t> </a:t>
            </a:r>
            <a:r>
              <a:rPr lang="en" altLang="zh-CN" spc="-245" dirty="0"/>
              <a:t>us</a:t>
            </a:r>
            <a:r>
              <a:rPr lang="en" altLang="zh-CN" spc="-135" dirty="0"/>
              <a:t> </a:t>
            </a:r>
            <a:r>
              <a:rPr lang="en" altLang="zh-CN" spc="-40" dirty="0"/>
              <a:t>from</a:t>
            </a:r>
            <a:r>
              <a:rPr lang="en" altLang="zh-CN" spc="-145" dirty="0"/>
              <a:t> </a:t>
            </a:r>
            <a:r>
              <a:rPr lang="en" altLang="zh-CN" spc="-130" dirty="0"/>
              <a:t>state</a:t>
            </a:r>
            <a:r>
              <a:rPr lang="en" altLang="zh-CN" spc="-145" dirty="0"/>
              <a:t> </a:t>
            </a:r>
            <a:r>
              <a:rPr lang="en" altLang="zh-CN" spc="-355" dirty="0"/>
              <a:t>s</a:t>
            </a:r>
            <a:r>
              <a:rPr lang="en" altLang="zh-CN" spc="-150" dirty="0"/>
              <a:t> </a:t>
            </a:r>
            <a:r>
              <a:rPr lang="en" altLang="zh-CN" dirty="0"/>
              <a:t>to</a:t>
            </a:r>
            <a:r>
              <a:rPr lang="en" altLang="zh-CN" spc="-140" dirty="0"/>
              <a:t> </a:t>
            </a:r>
            <a:r>
              <a:rPr lang="en" altLang="zh-CN" spc="-130" dirty="0"/>
              <a:t>state</a:t>
            </a:r>
            <a:r>
              <a:rPr lang="en" altLang="zh-CN" spc="-145" dirty="0"/>
              <a:t> </a:t>
            </a:r>
            <a:r>
              <a:rPr lang="en" altLang="zh-CN" spc="-25" dirty="0"/>
              <a:t>s</a:t>
            </a:r>
            <a:r>
              <a:rPr lang="en" altLang="zh-CN" spc="-37" baseline="-21164" dirty="0"/>
              <a:t>1</a:t>
            </a:r>
            <a:endParaRPr lang="en" altLang="zh-CN" baseline="-21164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" altLang="zh-CN" i="1" spc="-225" dirty="0">
                <a:latin typeface="Arial"/>
                <a:cs typeface="Arial"/>
              </a:rPr>
              <a:t>R(s,s</a:t>
            </a:r>
            <a:r>
              <a:rPr lang="en" altLang="zh-CN" i="1" spc="-337" baseline="-21164" dirty="0">
                <a:latin typeface="Arial"/>
                <a:cs typeface="Arial"/>
              </a:rPr>
              <a:t>1</a:t>
            </a:r>
            <a:r>
              <a:rPr lang="en" altLang="zh-CN" i="1" spc="-225" dirty="0">
                <a:latin typeface="Arial"/>
                <a:cs typeface="Arial"/>
              </a:rPr>
              <a:t>)</a:t>
            </a:r>
            <a:r>
              <a:rPr lang="en" altLang="zh-CN" spc="-225" dirty="0"/>
              <a:t>:</a:t>
            </a:r>
            <a:r>
              <a:rPr lang="en" altLang="zh-CN" spc="-140" dirty="0"/>
              <a:t> </a:t>
            </a:r>
            <a:r>
              <a:rPr lang="en" altLang="zh-CN" spc="-220" dirty="0"/>
              <a:t>Reward</a:t>
            </a:r>
            <a:r>
              <a:rPr lang="en" altLang="zh-CN" spc="-155" dirty="0"/>
              <a:t> </a:t>
            </a:r>
            <a:r>
              <a:rPr lang="en" altLang="zh-CN" dirty="0"/>
              <a:t>for</a:t>
            </a:r>
            <a:r>
              <a:rPr lang="en" altLang="zh-CN" spc="-145" dirty="0"/>
              <a:t> </a:t>
            </a:r>
            <a:r>
              <a:rPr lang="en" altLang="zh-CN" spc="-75" dirty="0"/>
              <a:t>transitioning</a:t>
            </a:r>
            <a:r>
              <a:rPr lang="en" altLang="zh-CN" spc="-110" dirty="0"/>
              <a:t> </a:t>
            </a:r>
            <a:r>
              <a:rPr lang="en" altLang="zh-CN" spc="-35" dirty="0"/>
              <a:t>from</a:t>
            </a:r>
            <a:r>
              <a:rPr lang="en" altLang="zh-CN" spc="-145" dirty="0"/>
              <a:t> </a:t>
            </a:r>
            <a:r>
              <a:rPr lang="en" altLang="zh-CN" spc="-130" dirty="0"/>
              <a:t>state</a:t>
            </a:r>
            <a:r>
              <a:rPr lang="en" altLang="zh-CN" spc="-150" dirty="0"/>
              <a:t> </a:t>
            </a:r>
            <a:r>
              <a:rPr lang="en" altLang="zh-CN" spc="-355" dirty="0"/>
              <a:t>s</a:t>
            </a:r>
            <a:r>
              <a:rPr lang="en" altLang="zh-CN" spc="-160" dirty="0"/>
              <a:t> </a:t>
            </a:r>
            <a:r>
              <a:rPr lang="en" altLang="zh-CN" dirty="0"/>
              <a:t>to</a:t>
            </a:r>
            <a:r>
              <a:rPr lang="en" altLang="zh-CN" spc="-150" dirty="0"/>
              <a:t> </a:t>
            </a:r>
            <a:r>
              <a:rPr lang="en" altLang="zh-CN" spc="-125" dirty="0"/>
              <a:t>state</a:t>
            </a:r>
            <a:r>
              <a:rPr lang="en" altLang="zh-CN" spc="-150" dirty="0"/>
              <a:t> </a:t>
            </a:r>
            <a:r>
              <a:rPr lang="en" altLang="zh-CN" spc="-25" dirty="0"/>
              <a:t>s</a:t>
            </a:r>
            <a:r>
              <a:rPr lang="en" altLang="zh-CN" spc="-37" baseline="-21164" dirty="0"/>
              <a:t>1</a:t>
            </a:r>
            <a:endParaRPr lang="en" altLang="zh-CN" baseline="-21164" dirty="0">
              <a:latin typeface="Arial"/>
              <a:cs typeface="Arial"/>
            </a:endParaRPr>
          </a:p>
          <a:p>
            <a:pPr marL="355600" marR="106362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" altLang="zh-CN" i="1" spc="-114" dirty="0">
                <a:latin typeface="Arial"/>
                <a:cs typeface="Arial"/>
              </a:rPr>
              <a:t>y:</a:t>
            </a:r>
            <a:r>
              <a:rPr lang="en" altLang="zh-CN" i="1" spc="-125" dirty="0">
                <a:latin typeface="Arial"/>
                <a:cs typeface="Arial"/>
              </a:rPr>
              <a:t> </a:t>
            </a:r>
            <a:r>
              <a:rPr lang="en" altLang="zh-CN" spc="-155" dirty="0"/>
              <a:t>Discount</a:t>
            </a:r>
            <a:r>
              <a:rPr lang="en" altLang="zh-CN" spc="-120" dirty="0"/>
              <a:t> </a:t>
            </a:r>
            <a:r>
              <a:rPr lang="en" altLang="zh-CN" spc="-80" dirty="0"/>
              <a:t>factor</a:t>
            </a:r>
            <a:r>
              <a:rPr lang="en" altLang="zh-CN" spc="-130" dirty="0"/>
              <a:t> </a:t>
            </a:r>
            <a:r>
              <a:rPr lang="en" altLang="zh-CN" spc="-75" dirty="0"/>
              <a:t>([0-</a:t>
            </a:r>
            <a:r>
              <a:rPr lang="en" altLang="zh-CN" spc="-70" dirty="0"/>
              <a:t>1]).</a:t>
            </a:r>
            <a:r>
              <a:rPr lang="en" altLang="zh-CN" spc="-110" dirty="0"/>
              <a:t> </a:t>
            </a:r>
            <a:r>
              <a:rPr lang="en" altLang="zh-CN" spc="-155" dirty="0"/>
              <a:t>Demonstrates</a:t>
            </a:r>
            <a:r>
              <a:rPr lang="en" altLang="zh-CN" spc="-135" dirty="0"/>
              <a:t> </a:t>
            </a:r>
            <a:r>
              <a:rPr lang="en" altLang="zh-CN" spc="-40" dirty="0"/>
              <a:t>the</a:t>
            </a:r>
            <a:r>
              <a:rPr lang="en" altLang="zh-CN" spc="-135" dirty="0"/>
              <a:t> </a:t>
            </a:r>
            <a:r>
              <a:rPr lang="en" altLang="zh-CN" spc="-105" dirty="0"/>
              <a:t>difference</a:t>
            </a:r>
            <a:r>
              <a:rPr lang="en" altLang="zh-CN" spc="-145" dirty="0"/>
              <a:t> </a:t>
            </a:r>
            <a:r>
              <a:rPr lang="en" altLang="zh-CN" spc="-25" dirty="0"/>
              <a:t>in </a:t>
            </a:r>
            <a:r>
              <a:rPr lang="en" altLang="zh-CN" spc="-95" dirty="0"/>
              <a:t>importance</a:t>
            </a:r>
            <a:r>
              <a:rPr lang="en" altLang="zh-CN" spc="-130" dirty="0"/>
              <a:t> </a:t>
            </a:r>
            <a:r>
              <a:rPr lang="en" altLang="zh-CN" spc="-100" dirty="0"/>
              <a:t>between</a:t>
            </a:r>
            <a:r>
              <a:rPr lang="en" altLang="zh-CN" spc="-145" dirty="0"/>
              <a:t> </a:t>
            </a:r>
            <a:r>
              <a:rPr lang="en" altLang="zh-CN" spc="-25" dirty="0"/>
              <a:t>future</a:t>
            </a:r>
            <a:r>
              <a:rPr lang="en" altLang="zh-CN" spc="-130" dirty="0"/>
              <a:t> </a:t>
            </a:r>
            <a:r>
              <a:rPr lang="en" altLang="zh-CN" spc="-185" dirty="0"/>
              <a:t>awards</a:t>
            </a:r>
            <a:r>
              <a:rPr lang="en" altLang="zh-CN" spc="-125" dirty="0"/>
              <a:t> </a:t>
            </a:r>
            <a:r>
              <a:rPr lang="en" altLang="zh-CN" spc="-165" dirty="0"/>
              <a:t>and</a:t>
            </a:r>
            <a:r>
              <a:rPr lang="en" altLang="zh-CN" spc="-130" dirty="0"/>
              <a:t> </a:t>
            </a:r>
            <a:r>
              <a:rPr lang="en" altLang="zh-CN" spc="-125" dirty="0"/>
              <a:t>present</a:t>
            </a:r>
            <a:r>
              <a:rPr lang="en" altLang="zh-CN" spc="-140" dirty="0"/>
              <a:t> </a:t>
            </a:r>
            <a:r>
              <a:rPr lang="en" altLang="zh-CN" spc="-10" dirty="0"/>
              <a:t>awards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2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15C9-91A8-A64B-B43B-7D9D97A5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High-level Idea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3FEA47-CE9E-5D49-BAC7-79049A217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6421479" cy="4429690"/>
          </a:xfrm>
        </p:spPr>
        <p:txBody>
          <a:bodyPr/>
          <a:lstStyle/>
          <a:p>
            <a:r>
              <a:rPr kumimoji="1" lang="en" altLang="zh-CN" dirty="0"/>
              <a:t>If the multi-armed bandit problem was a single state MDP, we can think of learning a strategy to play a game as solving this problem for every state of the game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519FA-7117-0C4C-A752-43170B4F017F}"/>
              </a:ext>
            </a:extLst>
          </p:cNvPr>
          <p:cNvGrpSpPr/>
          <p:nvPr/>
        </p:nvGrpSpPr>
        <p:grpSpPr>
          <a:xfrm>
            <a:off x="7375981" y="2218158"/>
            <a:ext cx="3778794" cy="4057473"/>
            <a:chOff x="5833871" y="1161288"/>
            <a:chExt cx="4878452" cy="5238229"/>
          </a:xfrm>
        </p:grpSpPr>
        <p:grpSp>
          <p:nvGrpSpPr>
            <p:cNvPr id="5" name="object 6">
              <a:extLst>
                <a:ext uri="{FF2B5EF4-FFF2-40B4-BE49-F238E27FC236}">
                  <a16:creationId xmlns:a16="http://schemas.microsoft.com/office/drawing/2014/main" id="{59D7D262-6837-CA46-A7FD-567BCB3525F8}"/>
                </a:ext>
              </a:extLst>
            </p:cNvPr>
            <p:cNvGrpSpPr/>
            <p:nvPr/>
          </p:nvGrpSpPr>
          <p:grpSpPr>
            <a:xfrm>
              <a:off x="7212166" y="2804147"/>
              <a:ext cx="2204085" cy="3595370"/>
              <a:chOff x="7212166" y="2804147"/>
              <a:chExt cx="2204085" cy="3595370"/>
            </a:xfrm>
          </p:grpSpPr>
          <p:pic>
            <p:nvPicPr>
              <p:cNvPr id="20" name="object 7">
                <a:extLst>
                  <a:ext uri="{FF2B5EF4-FFF2-40B4-BE49-F238E27FC236}">
                    <a16:creationId xmlns:a16="http://schemas.microsoft.com/office/drawing/2014/main" id="{0FD5AE4F-B797-F74E-A012-9C1E556C2088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12166" y="3374135"/>
                <a:ext cx="2204030" cy="3025140"/>
              </a:xfrm>
              <a:prstGeom prst="rect">
                <a:avLst/>
              </a:prstGeom>
            </p:spPr>
          </p:pic>
          <p:pic>
            <p:nvPicPr>
              <p:cNvPr id="21" name="object 8">
                <a:extLst>
                  <a:ext uri="{FF2B5EF4-FFF2-40B4-BE49-F238E27FC236}">
                    <a16:creationId xmlns:a16="http://schemas.microsoft.com/office/drawing/2014/main" id="{1454B2B3-DE48-4444-89E7-9E2397AAAFB8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7952" y="2804147"/>
                <a:ext cx="501370" cy="917460"/>
              </a:xfrm>
              <a:prstGeom prst="rect">
                <a:avLst/>
              </a:prstGeom>
            </p:spPr>
          </p:pic>
          <p:pic>
            <p:nvPicPr>
              <p:cNvPr id="22" name="object 9">
                <a:extLst>
                  <a:ext uri="{FF2B5EF4-FFF2-40B4-BE49-F238E27FC236}">
                    <a16:creationId xmlns:a16="http://schemas.microsoft.com/office/drawing/2014/main" id="{3C501D33-826A-D041-AFFD-141094A3D66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51292" y="2830067"/>
                <a:ext cx="399287" cy="826008"/>
              </a:xfrm>
              <a:prstGeom prst="rect">
                <a:avLst/>
              </a:prstGeom>
            </p:spPr>
          </p:pic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69436F10-CF92-F844-A6DF-C9E9B74D85A6}"/>
                  </a:ext>
                </a:extLst>
              </p:cNvPr>
              <p:cNvSpPr/>
              <p:nvPr/>
            </p:nvSpPr>
            <p:spPr>
              <a:xfrm>
                <a:off x="8051292" y="2830067"/>
                <a:ext cx="399415" cy="826135"/>
              </a:xfrm>
              <a:custGeom>
                <a:avLst/>
                <a:gdLst/>
                <a:ahLst/>
                <a:cxnLst/>
                <a:rect l="l" t="t" r="r" b="b"/>
                <a:pathLst>
                  <a:path w="399415" h="826135">
                    <a:moveTo>
                      <a:pt x="299465" y="826008"/>
                    </a:moveTo>
                    <a:lnTo>
                      <a:pt x="299465" y="199644"/>
                    </a:lnTo>
                    <a:lnTo>
                      <a:pt x="399287" y="199644"/>
                    </a:lnTo>
                    <a:lnTo>
                      <a:pt x="199643" y="0"/>
                    </a:lnTo>
                    <a:lnTo>
                      <a:pt x="0" y="199644"/>
                    </a:lnTo>
                    <a:lnTo>
                      <a:pt x="99822" y="199644"/>
                    </a:lnTo>
                    <a:lnTo>
                      <a:pt x="99822" y="826008"/>
                    </a:lnTo>
                    <a:lnTo>
                      <a:pt x="299465" y="826008"/>
                    </a:lnTo>
                    <a:close/>
                  </a:path>
                </a:pathLst>
              </a:custGeom>
              <a:ln w="9143">
                <a:solidFill>
                  <a:srgbClr val="BD4A47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602DC097-9D96-E64F-9CF6-A52A41FE33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3871" y="3281171"/>
              <a:ext cx="967740" cy="1568195"/>
            </a:xfrm>
            <a:prstGeom prst="rect">
              <a:avLst/>
            </a:prstGeom>
          </p:spPr>
        </p:pic>
        <p:grpSp>
          <p:nvGrpSpPr>
            <p:cNvPr id="7" name="object 12">
              <a:extLst>
                <a:ext uri="{FF2B5EF4-FFF2-40B4-BE49-F238E27FC236}">
                  <a16:creationId xmlns:a16="http://schemas.microsoft.com/office/drawing/2014/main" id="{FD6C93ED-B304-C041-A22B-4BD34D88BAEA}"/>
                </a:ext>
              </a:extLst>
            </p:cNvPr>
            <p:cNvGrpSpPr/>
            <p:nvPr/>
          </p:nvGrpSpPr>
          <p:grpSpPr>
            <a:xfrm>
              <a:off x="9695688" y="3281171"/>
              <a:ext cx="1016635" cy="2118360"/>
              <a:chOff x="9695688" y="3281171"/>
              <a:chExt cx="1016635" cy="2118360"/>
            </a:xfrm>
          </p:grpSpPr>
          <p:pic>
            <p:nvPicPr>
              <p:cNvPr id="16" name="object 13">
                <a:extLst>
                  <a:ext uri="{FF2B5EF4-FFF2-40B4-BE49-F238E27FC236}">
                    <a16:creationId xmlns:a16="http://schemas.microsoft.com/office/drawing/2014/main" id="{570E9605-A27D-134C-BFDC-DC9DEF84811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5688" y="3281171"/>
                <a:ext cx="992124" cy="1604771"/>
              </a:xfrm>
              <a:prstGeom prst="rect">
                <a:avLst/>
              </a:prstGeom>
            </p:spPr>
          </p:pic>
          <p:pic>
            <p:nvPicPr>
              <p:cNvPr id="17" name="object 14">
                <a:extLst>
                  <a:ext uri="{FF2B5EF4-FFF2-40B4-BE49-F238E27FC236}">
                    <a16:creationId xmlns:a16="http://schemas.microsoft.com/office/drawing/2014/main" id="{8ABD2D72-44FE-2C48-9F60-82F58144B4CB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79508" y="4879873"/>
                <a:ext cx="932713" cy="519658"/>
              </a:xfrm>
              <a:prstGeom prst="rect">
                <a:avLst/>
              </a:prstGeom>
            </p:spPr>
          </p:pic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89687CF6-0532-8F4E-96A7-7236F928642D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26752" y="4910327"/>
                <a:ext cx="841248" cy="417576"/>
              </a:xfrm>
              <a:prstGeom prst="rect">
                <a:avLst/>
              </a:prstGeom>
            </p:spPr>
          </p:pic>
          <p:sp>
            <p:nvSpPr>
              <p:cNvPr id="19" name="object 16">
                <a:extLst>
                  <a:ext uri="{FF2B5EF4-FFF2-40B4-BE49-F238E27FC236}">
                    <a16:creationId xmlns:a16="http://schemas.microsoft.com/office/drawing/2014/main" id="{999BF563-7E2B-AE49-A5C1-168D382605AE}"/>
                  </a:ext>
                </a:extLst>
              </p:cNvPr>
              <p:cNvSpPr/>
              <p:nvPr/>
            </p:nvSpPr>
            <p:spPr>
              <a:xfrm>
                <a:off x="9826752" y="4910327"/>
                <a:ext cx="841375" cy="417830"/>
              </a:xfrm>
              <a:custGeom>
                <a:avLst/>
                <a:gdLst/>
                <a:ahLst/>
                <a:cxnLst/>
                <a:rect l="l" t="t" r="r" b="b"/>
                <a:pathLst>
                  <a:path w="841375" h="417829">
                    <a:moveTo>
                      <a:pt x="0" y="104394"/>
                    </a:moveTo>
                    <a:lnTo>
                      <a:pt x="632459" y="104394"/>
                    </a:lnTo>
                    <a:lnTo>
                      <a:pt x="632459" y="0"/>
                    </a:lnTo>
                    <a:lnTo>
                      <a:pt x="841248" y="208788"/>
                    </a:lnTo>
                    <a:lnTo>
                      <a:pt x="632459" y="417576"/>
                    </a:lnTo>
                    <a:lnTo>
                      <a:pt x="632459" y="313182"/>
                    </a:lnTo>
                    <a:lnTo>
                      <a:pt x="0" y="313182"/>
                    </a:lnTo>
                    <a:lnTo>
                      <a:pt x="0" y="104394"/>
                    </a:lnTo>
                    <a:close/>
                  </a:path>
                </a:pathLst>
              </a:custGeom>
              <a:ln w="9143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8" name="object 17">
              <a:extLst>
                <a:ext uri="{FF2B5EF4-FFF2-40B4-BE49-F238E27FC236}">
                  <a16:creationId xmlns:a16="http://schemas.microsoft.com/office/drawing/2014/main" id="{4A782B80-5539-CE40-B278-8894B96CD1D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1292" y="1161288"/>
              <a:ext cx="944879" cy="1530096"/>
            </a:xfrm>
            <a:prstGeom prst="rect">
              <a:avLst/>
            </a:prstGeom>
          </p:spPr>
        </p:pic>
        <p:grpSp>
          <p:nvGrpSpPr>
            <p:cNvPr id="9" name="object 18">
              <a:extLst>
                <a:ext uri="{FF2B5EF4-FFF2-40B4-BE49-F238E27FC236}">
                  <a16:creationId xmlns:a16="http://schemas.microsoft.com/office/drawing/2014/main" id="{889551BD-FA21-7747-95E7-E7A06CD2E82D}"/>
                </a:ext>
              </a:extLst>
            </p:cNvPr>
            <p:cNvGrpSpPr/>
            <p:nvPr/>
          </p:nvGrpSpPr>
          <p:grpSpPr>
            <a:xfrm>
              <a:off x="5946497" y="4924044"/>
              <a:ext cx="889000" cy="457834"/>
              <a:chOff x="5946497" y="4924044"/>
              <a:chExt cx="889000" cy="457834"/>
            </a:xfrm>
          </p:grpSpPr>
          <p:pic>
            <p:nvPicPr>
              <p:cNvPr id="13" name="object 19">
                <a:extLst>
                  <a:ext uri="{FF2B5EF4-FFF2-40B4-BE49-F238E27FC236}">
                    <a16:creationId xmlns:a16="http://schemas.microsoft.com/office/drawing/2014/main" id="{086351A5-F872-5A45-A8A4-B4737844BEF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46497" y="4925508"/>
                <a:ext cx="888730" cy="455791"/>
              </a:xfrm>
              <a:prstGeom prst="rect">
                <a:avLst/>
              </a:prstGeom>
            </p:spPr>
          </p:pic>
          <p:pic>
            <p:nvPicPr>
              <p:cNvPr id="14" name="object 20">
                <a:extLst>
                  <a:ext uri="{FF2B5EF4-FFF2-40B4-BE49-F238E27FC236}">
                    <a16:creationId xmlns:a16="http://schemas.microsoft.com/office/drawing/2014/main" id="{4E9F7C3C-7898-CF48-9272-3C67F92E43F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77128" y="4928616"/>
                <a:ext cx="824483" cy="399287"/>
              </a:xfrm>
              <a:prstGeom prst="rect">
                <a:avLst/>
              </a:prstGeom>
            </p:spPr>
          </p:pic>
          <p:sp>
            <p:nvSpPr>
              <p:cNvPr id="15" name="object 21">
                <a:extLst>
                  <a:ext uri="{FF2B5EF4-FFF2-40B4-BE49-F238E27FC236}">
                    <a16:creationId xmlns:a16="http://schemas.microsoft.com/office/drawing/2014/main" id="{285F2635-F73B-5243-A334-E1C5A9118BC9}"/>
                  </a:ext>
                </a:extLst>
              </p:cNvPr>
              <p:cNvSpPr/>
              <p:nvPr/>
            </p:nvSpPr>
            <p:spPr>
              <a:xfrm>
                <a:off x="5977128" y="4928616"/>
                <a:ext cx="824865" cy="399415"/>
              </a:xfrm>
              <a:custGeom>
                <a:avLst/>
                <a:gdLst/>
                <a:ahLst/>
                <a:cxnLst/>
                <a:rect l="l" t="t" r="r" b="b"/>
                <a:pathLst>
                  <a:path w="824865" h="399414">
                    <a:moveTo>
                      <a:pt x="824483" y="99821"/>
                    </a:moveTo>
                    <a:lnTo>
                      <a:pt x="199644" y="99821"/>
                    </a:lnTo>
                    <a:lnTo>
                      <a:pt x="199644" y="0"/>
                    </a:lnTo>
                    <a:lnTo>
                      <a:pt x="0" y="199643"/>
                    </a:lnTo>
                    <a:lnTo>
                      <a:pt x="199644" y="399287"/>
                    </a:lnTo>
                    <a:lnTo>
                      <a:pt x="199644" y="299465"/>
                    </a:lnTo>
                    <a:lnTo>
                      <a:pt x="824483" y="299465"/>
                    </a:lnTo>
                    <a:lnTo>
                      <a:pt x="824483" y="99821"/>
                    </a:lnTo>
                    <a:close/>
                  </a:path>
                </a:pathLst>
              </a:custGeom>
              <a:ln w="9143">
                <a:solidFill>
                  <a:srgbClr val="97B853"/>
                </a:solidFill>
              </a:ln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9C2B266A-D1DC-4E48-9E2F-7B0FF555228B}"/>
                </a:ext>
              </a:extLst>
            </p:cNvPr>
            <p:cNvSpPr txBox="1"/>
            <p:nvPr/>
          </p:nvSpPr>
          <p:spPr>
            <a:xfrm>
              <a:off x="6198870" y="5341416"/>
              <a:ext cx="44005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0" dirty="0">
                  <a:latin typeface="Arial"/>
                  <a:cs typeface="Arial"/>
                </a:rPr>
                <a:t>left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109A440D-905C-714D-AE87-A86AFE067D58}"/>
                </a:ext>
              </a:extLst>
            </p:cNvPr>
            <p:cNvSpPr txBox="1"/>
            <p:nvPr/>
          </p:nvSpPr>
          <p:spPr>
            <a:xfrm>
              <a:off x="9907016" y="5341416"/>
              <a:ext cx="60515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20" dirty="0">
                  <a:latin typeface="Arial"/>
                  <a:cs typeface="Arial"/>
                </a:rPr>
                <a:t>right</a:t>
              </a:r>
              <a:endParaRPr>
                <a:latin typeface="Arial"/>
                <a:cs typeface="Arial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C34CF9DE-65A6-E54C-9A23-398C9BFD9DA3}"/>
                </a:ext>
              </a:extLst>
            </p:cNvPr>
            <p:cNvSpPr txBox="1"/>
            <p:nvPr/>
          </p:nvSpPr>
          <p:spPr>
            <a:xfrm>
              <a:off x="8690609" y="2843529"/>
              <a:ext cx="662305" cy="37416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40" dirty="0">
                  <a:latin typeface="Arial"/>
                  <a:cs typeface="Arial"/>
                </a:rPr>
                <a:t>jump</a:t>
              </a:r>
              <a:endParaRPr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097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D1E6A-9382-7842-A9F3-9BA222ED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Markovian State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F3E0D2-395C-0F4A-9CDF-42169C037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We call a state representation </a:t>
            </a:r>
            <a:r>
              <a:rPr kumimoji="1" lang="en" altLang="zh-CN" i="1" dirty="0"/>
              <a:t>Markovian</a:t>
            </a:r>
            <a:r>
              <a:rPr kumimoji="1" lang="en" altLang="zh-CN" dirty="0"/>
              <a:t> if it has all the information we need to make an optimal decision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943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FFDAF-7447-D441-A7F0-C9383C84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State Representation Examples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E2794-8087-0546-B0C4-C32E9043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List of facts</a:t>
            </a:r>
          </a:p>
          <a:p>
            <a:pPr lvl="1"/>
            <a:r>
              <a:rPr kumimoji="1" lang="en" altLang="zh-CN" dirty="0"/>
              <a:t>enemy to right</a:t>
            </a:r>
          </a:p>
          <a:p>
            <a:pPr lvl="1"/>
            <a:r>
              <a:rPr kumimoji="1" lang="en" altLang="zh-CN" dirty="0"/>
              <a:t>powerup above</a:t>
            </a:r>
          </a:p>
          <a:p>
            <a:pPr lvl="1"/>
            <a:r>
              <a:rPr kumimoji="1" lang="en" altLang="zh-CN" dirty="0"/>
              <a:t>fire </a:t>
            </a:r>
            <a:r>
              <a:rPr kumimoji="1" lang="en" altLang="zh-CN" dirty="0" err="1"/>
              <a:t>mario</a:t>
            </a:r>
            <a:endParaRPr kumimoji="1" lang="en" altLang="zh-CN" dirty="0"/>
          </a:p>
          <a:p>
            <a:pPr lvl="1"/>
            <a:r>
              <a:rPr kumimoji="1" lang="en" altLang="zh-CN" dirty="0"/>
              <a:t>on ground</a:t>
            </a:r>
          </a:p>
          <a:p>
            <a:pPr lvl="1"/>
            <a:r>
              <a:rPr kumimoji="1" lang="en" altLang="zh-CN" dirty="0" err="1"/>
              <a:t>etc</a:t>
            </a:r>
            <a:r>
              <a:rPr kumimoji="1" lang="en" altLang="zh-CN" dirty="0"/>
              <a:t>…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CA247A2-F61B-7644-9EEF-26FCB55CFF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201017"/>
            <a:ext cx="5636825" cy="49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79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FFDAF-7447-D441-A7F0-C9383C84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State Representation Examples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E2794-8087-0546-B0C4-C32E9043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5141597" cy="4429690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Grid Representations</a:t>
            </a:r>
          </a:p>
          <a:p>
            <a:pPr lvl="1"/>
            <a:r>
              <a:rPr kumimoji="1" lang="en" altLang="zh-CN" dirty="0"/>
              <a:t>Segment all locations to tiles</a:t>
            </a:r>
          </a:p>
          <a:p>
            <a:pPr lvl="1"/>
            <a:r>
              <a:rPr kumimoji="1" lang="en" altLang="zh-CN" dirty="0"/>
              <a:t>All enemies represented individually? Or just as “enemy”</a:t>
            </a:r>
          </a:p>
          <a:p>
            <a:pPr lvl="1"/>
            <a:r>
              <a:rPr kumimoji="1" lang="en" altLang="zh-CN" dirty="0"/>
              <a:t>How much of the level to include in the state? Just screen?</a:t>
            </a:r>
          </a:p>
          <a:p>
            <a:pPr lvl="1"/>
            <a:r>
              <a:rPr kumimoji="1" lang="en" altLang="zh-CN" dirty="0"/>
              <a:t>Smaller? Larger?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8BD46D05-F148-964D-9899-C67CB5CD28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2300" y="2243050"/>
            <a:ext cx="3878579" cy="339242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B63CF6-7A93-9940-A12B-B15898D10D06}"/>
              </a:ext>
            </a:extLst>
          </p:cNvPr>
          <p:cNvGraphicFramePr>
            <a:graphicFrameLocks noGrp="1"/>
          </p:cNvGraphicFramePr>
          <p:nvPr/>
        </p:nvGraphicFramePr>
        <p:xfrm>
          <a:off x="7041514" y="1974191"/>
          <a:ext cx="3605526" cy="3655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54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FFDAF-7447-D441-A7F0-C9383C84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State Representation Examples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E2794-8087-0546-B0C4-C32E9043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5141597" cy="4429690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What pixels are present on the screen at this time?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8BD46D05-F148-964D-9899-C67CB5CD28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2300" y="2243050"/>
            <a:ext cx="3878579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20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F589-469F-424B-98CB-BEC031A4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State Representation Tradeoffs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B8A6AE-1B99-D340-9375-5A4C53E08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More complex state representations ensure that an agent has all info needed</a:t>
            </a:r>
          </a:p>
          <a:p>
            <a:r>
              <a:rPr kumimoji="1" lang="en" altLang="zh-CN" dirty="0"/>
              <a:t>Less complex state representations speed up training (more states “look” the same)</a:t>
            </a:r>
          </a:p>
          <a:p>
            <a:endParaRPr kumimoji="1" lang="en" altLang="zh-CN" dirty="0"/>
          </a:p>
          <a:p>
            <a:r>
              <a:rPr kumimoji="1" lang="en" altLang="zh-CN" dirty="0"/>
              <a:t>Goal: find the middle ground. Simplest state representation that still allows for optimal performance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34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5B6159D-FF65-414B-855F-6B2FB0B108FA}"/>
              </a:ext>
            </a:extLst>
          </p:cNvPr>
          <p:cNvSpPr txBox="1">
            <a:spLocks/>
          </p:cNvSpPr>
          <p:nvPr/>
        </p:nvSpPr>
        <p:spPr>
          <a:xfrm>
            <a:off x="2333625" y="232663"/>
            <a:ext cx="82048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dirty="0"/>
              <a:t>Game</a:t>
            </a:r>
            <a:r>
              <a:rPr lang="en-US" sz="4000" spc="-145" dirty="0"/>
              <a:t> </a:t>
            </a:r>
            <a:r>
              <a:rPr lang="en-US" sz="4000" dirty="0"/>
              <a:t>Space</a:t>
            </a:r>
            <a:r>
              <a:rPr lang="en-US" sz="4000" spc="-145" dirty="0"/>
              <a:t> </a:t>
            </a:r>
            <a:r>
              <a:rPr lang="en-US" sz="4000" dirty="0"/>
              <a:t>(levels,</a:t>
            </a:r>
            <a:r>
              <a:rPr lang="en-US" sz="4000" spc="-145" dirty="0"/>
              <a:t> </a:t>
            </a:r>
            <a:r>
              <a:rPr lang="en-US" sz="4000" dirty="0"/>
              <a:t>worlds,</a:t>
            </a:r>
            <a:r>
              <a:rPr lang="en-US" sz="4000" spc="-140" dirty="0"/>
              <a:t> </a:t>
            </a:r>
            <a:r>
              <a:rPr lang="en-US" sz="4000" spc="-10" dirty="0"/>
              <a:t>puzzles)</a:t>
            </a:r>
            <a:endParaRPr lang="en-US" sz="40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48F3700-59F7-4F82-A8B7-41C0883C40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0676" y="1178052"/>
            <a:ext cx="4166616" cy="234391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FF21542-8D22-485D-BF1D-A55D820846CE}"/>
              </a:ext>
            </a:extLst>
          </p:cNvPr>
          <p:cNvSpPr txBox="1"/>
          <p:nvPr/>
        </p:nvSpPr>
        <p:spPr>
          <a:xfrm>
            <a:off x="6833743" y="3548253"/>
            <a:ext cx="288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Bloodborne, Chalice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Dungeons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E415E35-D85C-4189-A30D-ED7392B34A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0676" y="3998976"/>
            <a:ext cx="4166616" cy="2343912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67F4465-16A1-4EE2-A500-934746425356}"/>
              </a:ext>
            </a:extLst>
          </p:cNvPr>
          <p:cNvSpPr txBox="1"/>
          <p:nvPr/>
        </p:nvSpPr>
        <p:spPr>
          <a:xfrm>
            <a:off x="7776718" y="6371945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Minecraft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4DA643F-BB4A-4574-B87A-79470FD662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6232" y="1153667"/>
            <a:ext cx="4165092" cy="2342388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EF6AD358-75E8-4E30-B662-49ADE26377D8}"/>
              </a:ext>
            </a:extLst>
          </p:cNvPr>
          <p:cNvSpPr txBox="1"/>
          <p:nvPr/>
        </p:nvSpPr>
        <p:spPr>
          <a:xfrm>
            <a:off x="3301365" y="3549142"/>
            <a:ext cx="1262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Rogue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(1980)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0FD2FDBC-4B33-441B-A3EF-FA4BC414DE69}"/>
              </a:ext>
            </a:extLst>
          </p:cNvPr>
          <p:cNvGrpSpPr/>
          <p:nvPr/>
        </p:nvGrpSpPr>
        <p:grpSpPr>
          <a:xfrm>
            <a:off x="1882139" y="1143000"/>
            <a:ext cx="6178550" cy="5200015"/>
            <a:chOff x="1882139" y="1143000"/>
            <a:chExt cx="6178550" cy="520001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0A9D0D2-31F4-4063-BCA3-2BD1411DDD9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0" y="1143000"/>
              <a:ext cx="4250436" cy="2391155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16643BA-C8DB-4374-B88A-045054B44F3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2139" y="3998976"/>
              <a:ext cx="4165091" cy="2343912"/>
            </a:xfrm>
            <a:prstGeom prst="rect">
              <a:avLst/>
            </a:prstGeom>
          </p:spPr>
        </p:pic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ADCFDD17-E7A7-43EB-91E1-44D99A3C4F7C}"/>
              </a:ext>
            </a:extLst>
          </p:cNvPr>
          <p:cNvSpPr txBox="1"/>
          <p:nvPr/>
        </p:nvSpPr>
        <p:spPr>
          <a:xfrm>
            <a:off x="3495802" y="6371945"/>
            <a:ext cx="8648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Spelunky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41A1FA6-74B4-4FD4-B5D6-0519F105D6BF}"/>
              </a:ext>
            </a:extLst>
          </p:cNvPr>
          <p:cNvSpPr txBox="1"/>
          <p:nvPr/>
        </p:nvSpPr>
        <p:spPr>
          <a:xfrm>
            <a:off x="5416041" y="3547617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Diablo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309103C-C4E2-4504-9B76-56D01A731F73}"/>
              </a:ext>
            </a:extLst>
          </p:cNvPr>
          <p:cNvSpPr txBox="1"/>
          <p:nvPr/>
        </p:nvSpPr>
        <p:spPr>
          <a:xfrm>
            <a:off x="690473" y="2098675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Sudoku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8A46E279-B98E-4F86-8848-5D29EF6DC25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" y="2438400"/>
            <a:ext cx="1818132" cy="18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6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B8971-B482-584E-A3AF-099E3E4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Question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18299E-B6C9-CF4D-822B-2A94D349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What state representations would you use for the following? Why?</a:t>
            </a:r>
          </a:p>
          <a:p>
            <a:pPr lvl="1"/>
            <a:r>
              <a:rPr kumimoji="1" lang="en" altLang="zh-CN" dirty="0"/>
              <a:t>Tic-Tac-Toe</a:t>
            </a:r>
          </a:p>
          <a:p>
            <a:pPr lvl="1"/>
            <a:r>
              <a:rPr kumimoji="1" lang="en" altLang="zh-CN" dirty="0"/>
              <a:t>A simple platformer</a:t>
            </a:r>
          </a:p>
          <a:p>
            <a:pPr lvl="1"/>
            <a:r>
              <a:rPr kumimoji="1" lang="en" altLang="zh-CN" dirty="0"/>
              <a:t>A real time strategy game (Civilization/</a:t>
            </a:r>
            <a:r>
              <a:rPr kumimoji="1" lang="en" altLang="zh-CN" dirty="0" err="1"/>
              <a:t>Starcraft</a:t>
            </a:r>
            <a:r>
              <a:rPr kumimoji="1" lang="en" altLang="zh-CN" dirty="0"/>
              <a:t>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543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498E1-15E9-8B45-A65F-E7DD1AC8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Possible Answers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FFB660-2990-E54F-9E92-E1FBFE6F7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Tic-Tac-Toe: The Gameboard</a:t>
            </a:r>
          </a:p>
          <a:p>
            <a:r>
              <a:rPr kumimoji="1" lang="en" altLang="zh-CN" dirty="0"/>
              <a:t>Simple platformer: grid of screen width and height, with values for </a:t>
            </a:r>
            <a:r>
              <a:rPr kumimoji="1" lang="en" altLang="zh-CN" dirty="0" err="1"/>
              <a:t>collideable</a:t>
            </a:r>
            <a:r>
              <a:rPr kumimoji="1" lang="en" altLang="zh-CN" dirty="0"/>
              <a:t> elements, breakable elements, empty spaces, and enemy types (flying, </a:t>
            </a:r>
            <a:r>
              <a:rPr kumimoji="1" lang="en" altLang="zh-CN" dirty="0" err="1"/>
              <a:t>etc</a:t>
            </a:r>
            <a:r>
              <a:rPr kumimoji="1" lang="en" altLang="zh-CN" dirty="0"/>
              <a:t>)</a:t>
            </a:r>
          </a:p>
          <a:p>
            <a:r>
              <a:rPr kumimoji="1" lang="en" altLang="zh-CN" dirty="0"/>
              <a:t>RTS: World map (?) + list of facts about currently running commands (building troops, moving troops, upgrading building, </a:t>
            </a:r>
            <a:r>
              <a:rPr kumimoji="1" lang="en" altLang="zh-CN" dirty="0" err="1"/>
              <a:t>etc</a:t>
            </a:r>
            <a:r>
              <a:rPr kumimoji="1" lang="en" altLang="zh-CN" dirty="0"/>
              <a:t>) (?)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8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0A3AA-9A0C-E746-9E92-3389F68F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Markov Decision Process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F91C45-D9EB-E445-8516-B171CD0FD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81000" indent="-3429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lang="en" altLang="zh-CN" i="1" dirty="0">
                <a:cs typeface="Arial"/>
              </a:rPr>
              <a:t>S</a:t>
            </a:r>
            <a:r>
              <a:rPr lang="en" altLang="zh-CN" dirty="0">
                <a:cs typeface="Arial"/>
              </a:rPr>
              <a:t>: finite set of states</a:t>
            </a:r>
          </a:p>
          <a:p>
            <a:pPr marL="381000" indent="-342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lang="en" altLang="zh-CN" b="1" i="1" dirty="0">
                <a:cs typeface="Arial-BoldItalicMT"/>
              </a:rPr>
              <a:t>A</a:t>
            </a:r>
            <a:r>
              <a:rPr lang="en" altLang="zh-CN" b="1" dirty="0">
                <a:cs typeface="Arial"/>
              </a:rPr>
              <a:t>: finite set of actions</a:t>
            </a:r>
            <a:endParaRPr lang="en" altLang="zh-CN" dirty="0"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340"/>
              </a:spcBef>
            </a:pPr>
            <a:r>
              <a:rPr lang="en" altLang="zh-CN" sz="2400" dirty="0">
                <a:cs typeface="Arial"/>
              </a:rPr>
              <a:t>– </a:t>
            </a:r>
            <a:r>
              <a:rPr lang="en" altLang="zh-CN" sz="2400" b="1" dirty="0">
                <a:cs typeface="Arial"/>
              </a:rPr>
              <a:t>What are they in Tic-Tac-Toe? Platformers? RTS?</a:t>
            </a:r>
            <a:endParaRPr lang="en" altLang="zh-CN" sz="2400" dirty="0"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lang="en" altLang="zh-CN" i="1" dirty="0">
                <a:cs typeface="Arial"/>
              </a:rPr>
              <a:t>P(s,s</a:t>
            </a:r>
            <a:r>
              <a:rPr lang="en" altLang="zh-CN" i="1" baseline="-20833" dirty="0">
                <a:cs typeface="Arial"/>
              </a:rPr>
              <a:t>1</a:t>
            </a:r>
            <a:r>
              <a:rPr lang="en" altLang="zh-CN" i="1" dirty="0">
                <a:cs typeface="Arial"/>
              </a:rPr>
              <a:t>)</a:t>
            </a:r>
            <a:r>
              <a:rPr lang="en" altLang="zh-CN" dirty="0">
                <a:cs typeface="Arial"/>
              </a:rPr>
              <a:t>: Probability that action a takes us from state s to state s</a:t>
            </a:r>
            <a:r>
              <a:rPr lang="en" altLang="zh-CN" baseline="-20833" dirty="0">
                <a:cs typeface="Arial"/>
              </a:rPr>
              <a:t>1</a:t>
            </a:r>
          </a:p>
          <a:p>
            <a:pPr marL="381000" indent="-342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lang="en" altLang="zh-CN" i="1" dirty="0">
                <a:cs typeface="Arial"/>
              </a:rPr>
              <a:t>R(s,s</a:t>
            </a:r>
            <a:r>
              <a:rPr lang="en" altLang="zh-CN" i="1" baseline="-20833" dirty="0">
                <a:cs typeface="Arial"/>
              </a:rPr>
              <a:t>1</a:t>
            </a:r>
            <a:r>
              <a:rPr lang="en" altLang="zh-CN" i="1" dirty="0">
                <a:cs typeface="Arial"/>
              </a:rPr>
              <a:t>)</a:t>
            </a:r>
            <a:r>
              <a:rPr lang="en" altLang="zh-CN" dirty="0">
                <a:cs typeface="Arial"/>
              </a:rPr>
              <a:t>: </a:t>
            </a:r>
            <a:r>
              <a:rPr lang="en" altLang="zh-CN" b="1" dirty="0">
                <a:cs typeface="Arial"/>
              </a:rPr>
              <a:t>Reward </a:t>
            </a:r>
            <a:r>
              <a:rPr lang="en" altLang="zh-CN" dirty="0">
                <a:cs typeface="Arial"/>
              </a:rPr>
              <a:t>for transitioning from state s to state s</a:t>
            </a:r>
            <a:r>
              <a:rPr lang="en" altLang="zh-CN" baseline="-20833" dirty="0">
                <a:cs typeface="Arial"/>
              </a:rPr>
              <a:t>1</a:t>
            </a:r>
          </a:p>
          <a:p>
            <a:pPr marL="381000" marR="989330" indent="-342900">
              <a:lnSpc>
                <a:spcPts val="3240"/>
              </a:lnSpc>
              <a:spcBef>
                <a:spcPts val="770"/>
              </a:spcBef>
              <a:tabLst>
                <a:tab pos="380365" algn="l"/>
                <a:tab pos="381000" algn="l"/>
              </a:tabLst>
            </a:pPr>
            <a:r>
              <a:rPr lang="el-GR" altLang="zh-CN" dirty="0">
                <a:cs typeface="Arial"/>
              </a:rPr>
              <a:t>γ</a:t>
            </a:r>
            <a:r>
              <a:rPr lang="el-GR" altLang="zh-CN" i="1" dirty="0">
                <a:cs typeface="Arial"/>
              </a:rPr>
              <a:t>: </a:t>
            </a:r>
            <a:r>
              <a:rPr lang="en" altLang="zh-CN" dirty="0">
                <a:cs typeface="Arial"/>
              </a:rPr>
              <a:t>Discount factor ([0-1]). Demonstrates the difference in importance between future awards and present awards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" altLang="zh-CN" sz="3600" dirty="0">
              <a:cs typeface="Arial"/>
            </a:endParaRPr>
          </a:p>
          <a:p>
            <a:pPr marL="1409700">
              <a:lnSpc>
                <a:spcPct val="100000"/>
              </a:lnSpc>
            </a:pPr>
            <a:r>
              <a:rPr lang="en" altLang="zh-CN" i="1" dirty="0">
                <a:cs typeface="Arial"/>
              </a:rPr>
              <a:t>What is the optimal action </a:t>
            </a:r>
            <a:r>
              <a:rPr lang="en" altLang="zh-CN" dirty="0">
                <a:cs typeface="Arial"/>
              </a:rPr>
              <a:t>a </a:t>
            </a:r>
            <a:r>
              <a:rPr lang="en" altLang="zh-CN" i="1" dirty="0">
                <a:cs typeface="Arial"/>
              </a:rPr>
              <a:t>to take for every state </a:t>
            </a:r>
            <a:r>
              <a:rPr lang="en" altLang="zh-CN" dirty="0">
                <a:cs typeface="Arial"/>
              </a:rPr>
              <a:t>s?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208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2EF20-127D-5F4E-8EC1-348E5051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Goal of the MDP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3C2E28-11C1-524D-B63E-AB14FF5FE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Find the optimal action a to take for every state s</a:t>
            </a:r>
          </a:p>
          <a:p>
            <a:r>
              <a:rPr kumimoji="1" lang="en" altLang="zh-CN" dirty="0"/>
              <a:t>We refer to this strategy as the </a:t>
            </a:r>
            <a:r>
              <a:rPr kumimoji="1" lang="en" altLang="zh-CN" u="sng" dirty="0"/>
              <a:t>policy</a:t>
            </a:r>
          </a:p>
          <a:p>
            <a:endParaRPr kumimoji="1" lang="en" altLang="zh-CN" dirty="0"/>
          </a:p>
          <a:p>
            <a:r>
              <a:rPr kumimoji="1" lang="en" altLang="zh-CN" u="sng" dirty="0"/>
              <a:t>Policy</a:t>
            </a:r>
            <a:r>
              <a:rPr kumimoji="1" lang="en" altLang="zh-CN" dirty="0"/>
              <a:t> is represented as </a:t>
            </a:r>
            <a:r>
              <a:rPr kumimoji="1" lang="el-GR" altLang="zh-CN" dirty="0"/>
              <a:t>π(</a:t>
            </a:r>
            <a:r>
              <a:rPr kumimoji="1" lang="en" altLang="zh-CN" dirty="0"/>
              <a:t>s): S </a:t>
            </a:r>
            <a:r>
              <a:rPr lang="zh-CN" altLang="en-US" dirty="0">
                <a:latin typeface="Wingdings"/>
                <a:cs typeface="Wingdings"/>
              </a:rPr>
              <a:t></a:t>
            </a:r>
            <a:r>
              <a:rPr kumimoji="1" lang="en" altLang="zh-CN" dirty="0"/>
              <a:t>A</a:t>
            </a:r>
          </a:p>
          <a:p>
            <a:pPr lvl="1"/>
            <a:r>
              <a:rPr kumimoji="1" lang="en" altLang="zh-CN" dirty="0"/>
              <a:t>What is the optimal action to take in state s?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961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CAED-00B2-DB41-B38A-7DA6994A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MDP: Reward Function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2FABCB-BFC6-3D4E-A70B-5353A88DA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en" altLang="zh-CN" dirty="0"/>
              <a:t>Better understood as “feedback”</a:t>
            </a:r>
          </a:p>
          <a:p>
            <a:pPr lvl="1"/>
            <a:r>
              <a:rPr kumimoji="1" lang="en" altLang="zh-CN" dirty="0"/>
              <a:t>An MDP’s reward can be positive or negative</a:t>
            </a:r>
          </a:p>
          <a:p>
            <a:endParaRPr kumimoji="1" lang="en" altLang="zh-CN" dirty="0"/>
          </a:p>
          <a:p>
            <a:r>
              <a:rPr kumimoji="1" lang="en" altLang="zh-CN" dirty="0"/>
              <a:t>How to give reward? And what reward to give?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668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45943-7538-7442-BC85-3520EDD6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0" dirty="0"/>
              <a:t>MDP:</a:t>
            </a:r>
            <a:r>
              <a:rPr lang="en" altLang="zh-CN" spc="-210" dirty="0"/>
              <a:t> </a:t>
            </a:r>
            <a:r>
              <a:rPr lang="en" altLang="zh-CN" spc="-185" dirty="0"/>
              <a:t>Transition</a:t>
            </a:r>
            <a:r>
              <a:rPr lang="en" altLang="zh-CN" spc="-204" dirty="0"/>
              <a:t> </a:t>
            </a:r>
            <a:r>
              <a:rPr lang="en" altLang="zh-CN" spc="-80" dirty="0"/>
              <a:t>function</a:t>
            </a:r>
            <a:r>
              <a:rPr lang="en" altLang="zh-CN" spc="-200" dirty="0"/>
              <a:t> </a:t>
            </a:r>
            <a:r>
              <a:rPr lang="en" altLang="zh-CN" spc="-114" dirty="0"/>
              <a:t>(</a:t>
            </a:r>
            <a:r>
              <a:rPr lang="en" altLang="zh-CN" i="1" spc="-114" dirty="0">
                <a:latin typeface="Arial"/>
                <a:cs typeface="Arial"/>
              </a:rPr>
              <a:t>P(s|s</a:t>
            </a:r>
            <a:r>
              <a:rPr lang="en" altLang="zh-CN" sz="4350" i="1" spc="-172" baseline="-21072" dirty="0">
                <a:latin typeface="Arial"/>
                <a:cs typeface="Arial"/>
              </a:rPr>
              <a:t>1,</a:t>
            </a:r>
            <a:r>
              <a:rPr lang="en" altLang="zh-CN" i="1" spc="-114" dirty="0">
                <a:latin typeface="Arial"/>
                <a:cs typeface="Arial"/>
              </a:rPr>
              <a:t>a)</a:t>
            </a:r>
            <a:r>
              <a:rPr lang="en" altLang="zh-CN" spc="-114" dirty="0"/>
              <a:t>)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DE2E35-3496-7D42-A463-F9BFEC256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CN" dirty="0"/>
              <a:t>Also sometimes called a forward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Gives probability of transition from one state to another given a particular action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Typically this is defined at a high level, not an individual state</a:t>
            </a:r>
          </a:p>
          <a:p>
            <a:pPr lvl="1"/>
            <a:r>
              <a:rPr kumimoji="1" lang="en" altLang="zh-CN" dirty="0"/>
              <a:t>E.g. When trying to move forward there is a 50% change of moving forward, a 25% change of moving to the left and a 25% chance of moving to the right</a:t>
            </a:r>
          </a:p>
          <a:p>
            <a:pPr lvl="1"/>
            <a:r>
              <a:rPr kumimoji="1" lang="en" altLang="zh-CN" dirty="0"/>
              <a:t>Not “when </a:t>
            </a:r>
            <a:r>
              <a:rPr kumimoji="1" lang="en" altLang="zh-CN" dirty="0" err="1"/>
              <a:t>mario</a:t>
            </a:r>
            <a:r>
              <a:rPr kumimoji="1" lang="en" altLang="zh-CN" dirty="0"/>
              <a:t> is at position (10,15) there is a 80% chance moving right gets </a:t>
            </a:r>
            <a:r>
              <a:rPr kumimoji="1" lang="en" altLang="zh-CN" dirty="0" err="1"/>
              <a:t>mario</a:t>
            </a:r>
            <a:r>
              <a:rPr kumimoji="1" lang="en" altLang="zh-CN" dirty="0"/>
              <a:t> to (11,15)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931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7F7A6-A275-6C45-8F7F-55B1E9F3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55" dirty="0"/>
              <a:t>Iteration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EBA9DE-F707-6E4D-AEB5-E25904199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Value Iteration:</a:t>
            </a:r>
          </a:p>
          <a:p>
            <a:pPr lvl="1"/>
            <a:r>
              <a:rPr kumimoji="1" lang="en" altLang="zh-CN" dirty="0"/>
              <a:t>every state has a value V(s), generally represented as a table</a:t>
            </a:r>
          </a:p>
          <a:p>
            <a:pPr lvl="1"/>
            <a:r>
              <a:rPr kumimoji="1" lang="en" altLang="zh-CN" dirty="0"/>
              <a:t>Known transition probabilities</a:t>
            </a:r>
          </a:p>
          <a:p>
            <a:pPr lvl="1"/>
            <a:r>
              <a:rPr kumimoji="1" lang="en" altLang="zh-CN" dirty="0"/>
              <a:t>Known reward for every transition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Algorithm</a:t>
            </a:r>
          </a:p>
          <a:p>
            <a:pPr lvl="1"/>
            <a:r>
              <a:rPr kumimoji="1" lang="en" altLang="zh-CN" dirty="0"/>
              <a:t>Start with arbitrary values for all V(s)</a:t>
            </a:r>
          </a:p>
          <a:p>
            <a:pPr lvl="1"/>
            <a:r>
              <a:rPr kumimoji="1" lang="en" altLang="zh-CN" dirty="0"/>
              <a:t>Every iteration we update the value of every state according to the rewards we can get from nearby states</a:t>
            </a:r>
          </a:p>
          <a:p>
            <a:pPr lvl="1"/>
            <a:r>
              <a:rPr kumimoji="1" lang="en" altLang="zh-CN" dirty="0"/>
              <a:t>Stop when values are no longer changing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261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1700-015A-A54F-A1B5-00CE94B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70" dirty="0"/>
              <a:t>Iteration</a:t>
            </a:r>
            <a:r>
              <a:rPr lang="en" altLang="zh-CN" spc="-220" dirty="0"/>
              <a:t> </a:t>
            </a:r>
            <a:r>
              <a:rPr lang="en" altLang="zh-CN" spc="-150" dirty="0"/>
              <a:t>Update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EEFFF-AABE-9C4B-A468-235CE7152139}"/>
              </a:ext>
            </a:extLst>
          </p:cNvPr>
          <p:cNvSpPr/>
          <p:nvPr/>
        </p:nvSpPr>
        <p:spPr>
          <a:xfrm>
            <a:off x="1093857" y="1490348"/>
            <a:ext cx="383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en" altLang="zh-CN" spc="-185" dirty="0">
                <a:latin typeface="Arial"/>
                <a:cs typeface="Arial"/>
              </a:rPr>
              <a:t>V</a:t>
            </a:r>
            <a:r>
              <a:rPr lang="en" altLang="zh-CN" spc="-277" baseline="-21164" dirty="0">
                <a:latin typeface="Arial"/>
                <a:cs typeface="Arial"/>
              </a:rPr>
              <a:t>k+1</a:t>
            </a:r>
            <a:r>
              <a:rPr lang="en" altLang="zh-CN" spc="-185" dirty="0">
                <a:latin typeface="Arial"/>
                <a:cs typeface="Arial"/>
              </a:rPr>
              <a:t>(s)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215" dirty="0" err="1">
                <a:latin typeface="Arial"/>
                <a:cs typeface="Arial"/>
              </a:rPr>
              <a:t>max</a:t>
            </a:r>
            <a:r>
              <a:rPr lang="en" altLang="zh-CN" spc="-322" baseline="-21164" dirty="0" err="1">
                <a:latin typeface="Arial"/>
                <a:cs typeface="Arial"/>
              </a:rPr>
              <a:t>a</a:t>
            </a:r>
            <a:r>
              <a:rPr lang="en" altLang="zh-CN" spc="-150" baseline="-21164" dirty="0">
                <a:latin typeface="Arial"/>
                <a:cs typeface="Arial"/>
              </a:rPr>
              <a:t> </a:t>
            </a:r>
            <a:r>
              <a:rPr lang="en" altLang="zh-CN" spc="-210" dirty="0">
                <a:latin typeface="Arial"/>
                <a:cs typeface="Arial"/>
              </a:rPr>
              <a:t>∑</a:t>
            </a:r>
            <a:r>
              <a:rPr lang="en" altLang="zh-CN" spc="-315" baseline="-21164" dirty="0">
                <a:latin typeface="Arial"/>
                <a:cs typeface="Arial"/>
              </a:rPr>
              <a:t>s'</a:t>
            </a:r>
            <a:r>
              <a:rPr lang="en" altLang="zh-CN" spc="247" baseline="-21164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P(s'|</a:t>
            </a:r>
            <a:r>
              <a:rPr lang="en" altLang="zh-CN" spc="-114" dirty="0" err="1">
                <a:latin typeface="Arial"/>
                <a:cs typeface="Arial"/>
              </a:rPr>
              <a:t>s,a</a:t>
            </a:r>
            <a:r>
              <a:rPr lang="en" altLang="zh-CN" spc="-114" dirty="0">
                <a:latin typeface="Arial"/>
                <a:cs typeface="Arial"/>
              </a:rPr>
              <a:t>)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204" dirty="0">
                <a:latin typeface="Arial"/>
                <a:cs typeface="Arial"/>
              </a:rPr>
              <a:t>(R(</a:t>
            </a:r>
            <a:r>
              <a:rPr lang="en" altLang="zh-CN" spc="-204" dirty="0" err="1">
                <a:latin typeface="Arial"/>
                <a:cs typeface="Arial"/>
              </a:rPr>
              <a:t>s,a,s</a:t>
            </a:r>
            <a:r>
              <a:rPr lang="en" altLang="zh-CN" spc="-204" dirty="0">
                <a:latin typeface="Arial"/>
                <a:cs typeface="Arial"/>
              </a:rPr>
              <a:t>')+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l-GR" altLang="zh-CN" spc="-75" dirty="0">
                <a:latin typeface="Arial"/>
                <a:cs typeface="Arial"/>
              </a:rPr>
              <a:t>γ</a:t>
            </a:r>
            <a:r>
              <a:rPr lang="en" altLang="zh-CN" spc="-75" dirty="0" err="1">
                <a:latin typeface="Arial"/>
                <a:cs typeface="Arial"/>
              </a:rPr>
              <a:t>V</a:t>
            </a:r>
            <a:r>
              <a:rPr lang="en" altLang="zh-CN" spc="-112" baseline="-21164" dirty="0" err="1">
                <a:latin typeface="Arial"/>
                <a:cs typeface="Arial"/>
              </a:rPr>
              <a:t>k</a:t>
            </a:r>
            <a:r>
              <a:rPr lang="en" altLang="zh-CN" spc="-75" dirty="0">
                <a:latin typeface="Arial"/>
                <a:cs typeface="Arial"/>
              </a:rPr>
              <a:t>(s'))</a:t>
            </a:r>
            <a:endParaRPr lang="en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115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1700-015A-A54F-A1B5-00CE94B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70" dirty="0"/>
              <a:t>Iteration</a:t>
            </a:r>
            <a:r>
              <a:rPr lang="en" altLang="zh-CN" spc="-220" dirty="0"/>
              <a:t> </a:t>
            </a:r>
            <a:r>
              <a:rPr lang="en" altLang="zh-CN" spc="-150" dirty="0"/>
              <a:t>Update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EEFFF-AABE-9C4B-A468-235CE7152139}"/>
              </a:ext>
            </a:extLst>
          </p:cNvPr>
          <p:cNvSpPr/>
          <p:nvPr/>
        </p:nvSpPr>
        <p:spPr>
          <a:xfrm>
            <a:off x="1093857" y="1490348"/>
            <a:ext cx="3602396" cy="739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0480">
              <a:lnSpc>
                <a:spcPct val="120100"/>
              </a:lnSpc>
              <a:spcBef>
                <a:spcPts val="100"/>
              </a:spcBef>
            </a:pPr>
            <a:r>
              <a:rPr lang="en" altLang="zh-CN" spc="-180" dirty="0">
                <a:latin typeface="Arial"/>
                <a:cs typeface="Arial"/>
              </a:rPr>
              <a:t>Q</a:t>
            </a:r>
            <a:r>
              <a:rPr lang="en" altLang="zh-CN" spc="-270" baseline="-21164" dirty="0">
                <a:latin typeface="Arial"/>
                <a:cs typeface="Arial"/>
              </a:rPr>
              <a:t>k+1</a:t>
            </a:r>
            <a:r>
              <a:rPr lang="en" altLang="zh-CN" spc="-180" dirty="0">
                <a:latin typeface="Arial"/>
                <a:cs typeface="Arial"/>
              </a:rPr>
              <a:t>(</a:t>
            </a:r>
            <a:r>
              <a:rPr lang="en" altLang="zh-CN" spc="-180" dirty="0" err="1">
                <a:latin typeface="Arial"/>
                <a:cs typeface="Arial"/>
              </a:rPr>
              <a:t>s,a</a:t>
            </a:r>
            <a:r>
              <a:rPr lang="en" altLang="zh-CN" spc="-180" dirty="0">
                <a:latin typeface="Arial"/>
                <a:cs typeface="Arial"/>
              </a:rPr>
              <a:t>)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200" dirty="0">
                <a:latin typeface="Arial"/>
                <a:cs typeface="Arial"/>
              </a:rPr>
              <a:t>∑</a:t>
            </a:r>
            <a:r>
              <a:rPr lang="en" altLang="zh-CN" spc="-300" baseline="-21164" dirty="0">
                <a:latin typeface="Arial"/>
                <a:cs typeface="Arial"/>
              </a:rPr>
              <a:t>s'</a:t>
            </a:r>
            <a:r>
              <a:rPr lang="en" altLang="zh-CN" spc="135" baseline="-21164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P(s'|</a:t>
            </a:r>
            <a:r>
              <a:rPr lang="en" altLang="zh-CN" spc="-114" dirty="0" err="1">
                <a:latin typeface="Arial"/>
                <a:cs typeface="Arial"/>
              </a:rPr>
              <a:t>s,a</a:t>
            </a:r>
            <a:r>
              <a:rPr lang="en" altLang="zh-CN" spc="-114" dirty="0">
                <a:latin typeface="Arial"/>
                <a:cs typeface="Arial"/>
              </a:rPr>
              <a:t>)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04" dirty="0">
                <a:latin typeface="Arial"/>
                <a:cs typeface="Arial"/>
              </a:rPr>
              <a:t>(R(</a:t>
            </a:r>
            <a:r>
              <a:rPr lang="en" altLang="zh-CN" spc="-204" dirty="0" err="1">
                <a:latin typeface="Arial"/>
                <a:cs typeface="Arial"/>
              </a:rPr>
              <a:t>s,a,s</a:t>
            </a:r>
            <a:r>
              <a:rPr lang="en" altLang="zh-CN" spc="-204" dirty="0">
                <a:latin typeface="Arial"/>
                <a:cs typeface="Arial"/>
              </a:rPr>
              <a:t>')+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l-GR" altLang="zh-CN" spc="-114" dirty="0">
                <a:latin typeface="Arial"/>
                <a:cs typeface="Arial"/>
              </a:rPr>
              <a:t>γ</a:t>
            </a:r>
            <a:r>
              <a:rPr lang="en" altLang="zh-CN" spc="-114" dirty="0" err="1">
                <a:latin typeface="Arial"/>
                <a:cs typeface="Arial"/>
              </a:rPr>
              <a:t>V</a:t>
            </a:r>
            <a:r>
              <a:rPr lang="en" altLang="zh-CN" spc="-172" baseline="-21164" dirty="0" err="1">
                <a:latin typeface="Arial"/>
                <a:cs typeface="Arial"/>
              </a:rPr>
              <a:t>k</a:t>
            </a:r>
            <a:r>
              <a:rPr lang="en" altLang="zh-CN" spc="-114" dirty="0">
                <a:latin typeface="Arial"/>
                <a:cs typeface="Arial"/>
              </a:rPr>
              <a:t>(s’)) </a:t>
            </a:r>
          </a:p>
          <a:p>
            <a:pPr marL="38100" marR="30480">
              <a:lnSpc>
                <a:spcPct val="120100"/>
              </a:lnSpc>
              <a:spcBef>
                <a:spcPts val="100"/>
              </a:spcBef>
            </a:pPr>
            <a:r>
              <a:rPr lang="en" altLang="zh-CN" spc="-204" dirty="0" err="1">
                <a:latin typeface="Arial"/>
                <a:cs typeface="Arial"/>
              </a:rPr>
              <a:t>V</a:t>
            </a:r>
            <a:r>
              <a:rPr lang="en" altLang="zh-CN" spc="-307" baseline="-21164" dirty="0" err="1">
                <a:latin typeface="Arial"/>
                <a:cs typeface="Arial"/>
              </a:rPr>
              <a:t>k</a:t>
            </a:r>
            <a:r>
              <a:rPr lang="en" altLang="zh-CN" spc="-204" dirty="0">
                <a:latin typeface="Arial"/>
                <a:cs typeface="Arial"/>
              </a:rPr>
              <a:t>(s)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185" dirty="0" err="1">
                <a:latin typeface="Arial"/>
                <a:cs typeface="Arial"/>
              </a:rPr>
              <a:t>max</a:t>
            </a:r>
            <a:r>
              <a:rPr lang="en" altLang="zh-CN" spc="-277" baseline="-21164" dirty="0" err="1">
                <a:latin typeface="Arial"/>
                <a:cs typeface="Arial"/>
              </a:rPr>
              <a:t>a</a:t>
            </a:r>
            <a:r>
              <a:rPr lang="en" altLang="zh-CN" spc="157" baseline="-21164" dirty="0">
                <a:latin typeface="Arial"/>
                <a:cs typeface="Arial"/>
              </a:rPr>
              <a:t> </a:t>
            </a:r>
            <a:r>
              <a:rPr lang="en" altLang="zh-CN" spc="-45" dirty="0" err="1">
                <a:latin typeface="Arial"/>
                <a:cs typeface="Arial"/>
              </a:rPr>
              <a:t>Q</a:t>
            </a:r>
            <a:r>
              <a:rPr lang="en" altLang="zh-CN" spc="-67" baseline="-21164" dirty="0" err="1">
                <a:latin typeface="Arial"/>
                <a:cs typeface="Arial"/>
              </a:rPr>
              <a:t>k</a:t>
            </a:r>
            <a:r>
              <a:rPr lang="en" altLang="zh-CN" spc="-45" dirty="0">
                <a:latin typeface="Arial"/>
                <a:cs typeface="Arial"/>
              </a:rPr>
              <a:t>(</a:t>
            </a:r>
            <a:r>
              <a:rPr lang="en" altLang="zh-CN" spc="-45" dirty="0" err="1">
                <a:latin typeface="Arial"/>
                <a:cs typeface="Arial"/>
              </a:rPr>
              <a:t>s,a</a:t>
            </a:r>
            <a:r>
              <a:rPr lang="en" altLang="zh-CN" spc="-45" dirty="0">
                <a:latin typeface="Arial"/>
                <a:cs typeface="Arial"/>
              </a:rPr>
              <a:t>)</a:t>
            </a:r>
            <a:endParaRPr lang="en" altLang="zh-CN" dirty="0">
              <a:latin typeface="Arial"/>
              <a:cs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AC7DB6-176C-7249-867E-D56E0DD79704}"/>
              </a:ext>
            </a:extLst>
          </p:cNvPr>
          <p:cNvSpPr/>
          <p:nvPr/>
        </p:nvSpPr>
        <p:spPr>
          <a:xfrm>
            <a:off x="1093857" y="2643740"/>
            <a:ext cx="3705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lang="en" altLang="zh-CN" spc="-160" dirty="0">
                <a:latin typeface="Arial"/>
                <a:cs typeface="Arial"/>
              </a:rPr>
              <a:t>^This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probably</a:t>
            </a:r>
            <a:r>
              <a:rPr lang="en" altLang="zh-CN" spc="-120" dirty="0">
                <a:latin typeface="Arial"/>
                <a:cs typeface="Arial"/>
              </a:rPr>
              <a:t> </a:t>
            </a:r>
            <a:r>
              <a:rPr lang="en" altLang="zh-CN" spc="-140" dirty="0">
                <a:latin typeface="Arial"/>
                <a:cs typeface="Arial"/>
              </a:rPr>
              <a:t>looks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like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n" altLang="zh-CN" spc="-125" dirty="0">
                <a:latin typeface="Arial"/>
                <a:cs typeface="Arial"/>
              </a:rPr>
              <a:t>gibberish</a:t>
            </a:r>
            <a:r>
              <a:rPr lang="en" altLang="zh-CN" spc="-130" dirty="0">
                <a:latin typeface="Arial"/>
                <a:cs typeface="Arial"/>
              </a:rPr>
              <a:t> </a:t>
            </a:r>
            <a:r>
              <a:rPr lang="en" altLang="zh-CN" spc="-35" dirty="0">
                <a:latin typeface="Arial"/>
                <a:cs typeface="Arial"/>
              </a:rPr>
              <a:t>huh?</a:t>
            </a:r>
            <a:endParaRPr lang="en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869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1700-015A-A54F-A1B5-00CE94B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70" dirty="0"/>
              <a:t>Iteration</a:t>
            </a:r>
            <a:r>
              <a:rPr lang="en" altLang="zh-CN" spc="-220" dirty="0"/>
              <a:t> </a:t>
            </a:r>
            <a:r>
              <a:rPr lang="en" altLang="zh-CN" spc="-150" dirty="0"/>
              <a:t>Update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EEFFF-AABE-9C4B-A468-235CE7152139}"/>
              </a:ext>
            </a:extLst>
          </p:cNvPr>
          <p:cNvSpPr/>
          <p:nvPr/>
        </p:nvSpPr>
        <p:spPr>
          <a:xfrm>
            <a:off x="1093857" y="1490348"/>
            <a:ext cx="3602396" cy="739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0480">
              <a:lnSpc>
                <a:spcPct val="120100"/>
              </a:lnSpc>
              <a:spcBef>
                <a:spcPts val="100"/>
              </a:spcBef>
            </a:pPr>
            <a:r>
              <a:rPr lang="en" altLang="zh-CN" spc="-180" dirty="0">
                <a:latin typeface="Arial"/>
                <a:cs typeface="Arial"/>
              </a:rPr>
              <a:t>Q</a:t>
            </a:r>
            <a:r>
              <a:rPr lang="en" altLang="zh-CN" spc="-270" baseline="-21164" dirty="0">
                <a:latin typeface="Arial"/>
                <a:cs typeface="Arial"/>
              </a:rPr>
              <a:t>k+1</a:t>
            </a:r>
            <a:r>
              <a:rPr lang="en" altLang="zh-CN" spc="-180" dirty="0">
                <a:latin typeface="Arial"/>
                <a:cs typeface="Arial"/>
              </a:rPr>
              <a:t>(</a:t>
            </a:r>
            <a:r>
              <a:rPr lang="en" altLang="zh-CN" spc="-180" dirty="0" err="1">
                <a:latin typeface="Arial"/>
                <a:cs typeface="Arial"/>
              </a:rPr>
              <a:t>s,a</a:t>
            </a:r>
            <a:r>
              <a:rPr lang="en" altLang="zh-CN" spc="-180" dirty="0">
                <a:latin typeface="Arial"/>
                <a:cs typeface="Arial"/>
              </a:rPr>
              <a:t>)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200" dirty="0">
                <a:latin typeface="Arial"/>
                <a:cs typeface="Arial"/>
              </a:rPr>
              <a:t>∑</a:t>
            </a:r>
            <a:r>
              <a:rPr lang="en" altLang="zh-CN" spc="-300" baseline="-21164" dirty="0">
                <a:latin typeface="Arial"/>
                <a:cs typeface="Arial"/>
              </a:rPr>
              <a:t>s'</a:t>
            </a:r>
            <a:r>
              <a:rPr lang="en" altLang="zh-CN" spc="135" baseline="-21164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P(s'|</a:t>
            </a:r>
            <a:r>
              <a:rPr lang="en" altLang="zh-CN" spc="-114" dirty="0" err="1">
                <a:latin typeface="Arial"/>
                <a:cs typeface="Arial"/>
              </a:rPr>
              <a:t>s,a</a:t>
            </a:r>
            <a:r>
              <a:rPr lang="en" altLang="zh-CN" spc="-114" dirty="0">
                <a:latin typeface="Arial"/>
                <a:cs typeface="Arial"/>
              </a:rPr>
              <a:t>)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04" dirty="0">
                <a:latin typeface="Arial"/>
                <a:cs typeface="Arial"/>
              </a:rPr>
              <a:t>(R(</a:t>
            </a:r>
            <a:r>
              <a:rPr lang="en" altLang="zh-CN" spc="-204" dirty="0" err="1">
                <a:latin typeface="Arial"/>
                <a:cs typeface="Arial"/>
              </a:rPr>
              <a:t>s,a,s</a:t>
            </a:r>
            <a:r>
              <a:rPr lang="en" altLang="zh-CN" spc="-204" dirty="0">
                <a:latin typeface="Arial"/>
                <a:cs typeface="Arial"/>
              </a:rPr>
              <a:t>')+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l-GR" altLang="zh-CN" spc="-114" dirty="0">
                <a:latin typeface="Arial"/>
                <a:cs typeface="Arial"/>
              </a:rPr>
              <a:t>γ</a:t>
            </a:r>
            <a:r>
              <a:rPr lang="en" altLang="zh-CN" spc="-114" dirty="0" err="1">
                <a:latin typeface="Arial"/>
                <a:cs typeface="Arial"/>
              </a:rPr>
              <a:t>V</a:t>
            </a:r>
            <a:r>
              <a:rPr lang="en" altLang="zh-CN" spc="-172" baseline="-21164" dirty="0" err="1">
                <a:latin typeface="Arial"/>
                <a:cs typeface="Arial"/>
              </a:rPr>
              <a:t>k</a:t>
            </a:r>
            <a:r>
              <a:rPr lang="en" altLang="zh-CN" spc="-114" dirty="0">
                <a:latin typeface="Arial"/>
                <a:cs typeface="Arial"/>
              </a:rPr>
              <a:t>(s’)) </a:t>
            </a:r>
          </a:p>
          <a:p>
            <a:pPr marL="38100" marR="30480">
              <a:lnSpc>
                <a:spcPct val="120100"/>
              </a:lnSpc>
              <a:spcBef>
                <a:spcPts val="100"/>
              </a:spcBef>
            </a:pPr>
            <a:r>
              <a:rPr lang="en" altLang="zh-CN" spc="-204" dirty="0" err="1">
                <a:latin typeface="Arial"/>
                <a:cs typeface="Arial"/>
              </a:rPr>
              <a:t>V</a:t>
            </a:r>
            <a:r>
              <a:rPr lang="en" altLang="zh-CN" spc="-307" baseline="-21164" dirty="0" err="1">
                <a:latin typeface="Arial"/>
                <a:cs typeface="Arial"/>
              </a:rPr>
              <a:t>k</a:t>
            </a:r>
            <a:r>
              <a:rPr lang="en" altLang="zh-CN" spc="-204" dirty="0">
                <a:latin typeface="Arial"/>
                <a:cs typeface="Arial"/>
              </a:rPr>
              <a:t>(s)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185" dirty="0" err="1">
                <a:latin typeface="Arial"/>
                <a:cs typeface="Arial"/>
              </a:rPr>
              <a:t>max</a:t>
            </a:r>
            <a:r>
              <a:rPr lang="en" altLang="zh-CN" spc="-277" baseline="-21164" dirty="0" err="1">
                <a:latin typeface="Arial"/>
                <a:cs typeface="Arial"/>
              </a:rPr>
              <a:t>a</a:t>
            </a:r>
            <a:r>
              <a:rPr lang="en" altLang="zh-CN" spc="157" baseline="-21164" dirty="0">
                <a:latin typeface="Arial"/>
                <a:cs typeface="Arial"/>
              </a:rPr>
              <a:t> </a:t>
            </a:r>
            <a:r>
              <a:rPr lang="en" altLang="zh-CN" spc="-45" dirty="0" err="1">
                <a:latin typeface="Arial"/>
                <a:cs typeface="Arial"/>
              </a:rPr>
              <a:t>Q</a:t>
            </a:r>
            <a:r>
              <a:rPr lang="en" altLang="zh-CN" spc="-67" baseline="-21164" dirty="0" err="1">
                <a:latin typeface="Arial"/>
                <a:cs typeface="Arial"/>
              </a:rPr>
              <a:t>k</a:t>
            </a:r>
            <a:r>
              <a:rPr lang="en" altLang="zh-CN" spc="-45" dirty="0">
                <a:latin typeface="Arial"/>
                <a:cs typeface="Arial"/>
              </a:rPr>
              <a:t>(</a:t>
            </a:r>
            <a:r>
              <a:rPr lang="en" altLang="zh-CN" spc="-45" dirty="0" err="1">
                <a:latin typeface="Arial"/>
                <a:cs typeface="Arial"/>
              </a:rPr>
              <a:t>s,a</a:t>
            </a:r>
            <a:r>
              <a:rPr lang="en" altLang="zh-CN" spc="-45" dirty="0">
                <a:latin typeface="Arial"/>
                <a:cs typeface="Arial"/>
              </a:rPr>
              <a:t>)</a:t>
            </a:r>
            <a:endParaRPr lang="en" altLang="zh-CN" dirty="0">
              <a:latin typeface="Arial"/>
              <a:cs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AC7DB6-176C-7249-867E-D56E0DD79704}"/>
              </a:ext>
            </a:extLst>
          </p:cNvPr>
          <p:cNvSpPr/>
          <p:nvPr/>
        </p:nvSpPr>
        <p:spPr>
          <a:xfrm>
            <a:off x="1093857" y="2643740"/>
            <a:ext cx="11286808" cy="1988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en" altLang="zh-CN" spc="-45" dirty="0">
                <a:latin typeface="Arial"/>
                <a:cs typeface="Arial"/>
              </a:rPr>
              <a:t>Translation:</a:t>
            </a:r>
            <a:endParaRPr lang="en" altLang="zh-CN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60"/>
              </a:spcBef>
            </a:pPr>
            <a:r>
              <a:rPr lang="en" altLang="zh-CN" spc="-235" dirty="0">
                <a:latin typeface="Arial"/>
                <a:cs typeface="Arial"/>
              </a:rPr>
              <a:t>The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150" dirty="0">
                <a:latin typeface="Arial"/>
                <a:cs typeface="Arial"/>
              </a:rPr>
              <a:t>value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240" dirty="0">
                <a:latin typeface="Arial"/>
                <a:cs typeface="Arial"/>
              </a:rPr>
              <a:t>a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65" dirty="0">
                <a:latin typeface="Arial"/>
                <a:cs typeface="Arial"/>
              </a:rPr>
              <a:t>particular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85" dirty="0">
                <a:latin typeface="Arial"/>
                <a:cs typeface="Arial"/>
              </a:rPr>
              <a:t>action</a:t>
            </a:r>
            <a:r>
              <a:rPr lang="en" altLang="zh-CN" spc="-180" dirty="0">
                <a:latin typeface="Arial"/>
                <a:cs typeface="Arial"/>
              </a:rPr>
              <a:t> </a:t>
            </a:r>
            <a:r>
              <a:rPr lang="en" altLang="zh-CN" spc="-240" dirty="0">
                <a:latin typeface="Arial"/>
                <a:cs typeface="Arial"/>
              </a:rPr>
              <a:t>a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50" dirty="0">
                <a:latin typeface="Arial"/>
                <a:cs typeface="Arial"/>
              </a:rPr>
              <a:t>in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110" dirty="0">
                <a:latin typeface="Arial"/>
                <a:cs typeface="Arial"/>
              </a:rPr>
              <a:t>state</a:t>
            </a:r>
            <a:r>
              <a:rPr lang="en" altLang="zh-CN" spc="-180" dirty="0">
                <a:latin typeface="Arial"/>
                <a:cs typeface="Arial"/>
              </a:rPr>
              <a:t> </a:t>
            </a:r>
            <a:r>
              <a:rPr lang="en" altLang="zh-CN" spc="-330" dirty="0">
                <a:latin typeface="Arial"/>
                <a:cs typeface="Arial"/>
              </a:rPr>
              <a:t>s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315" dirty="0">
                <a:latin typeface="Arial"/>
                <a:cs typeface="Arial"/>
              </a:rPr>
              <a:t>=</a:t>
            </a:r>
            <a:endParaRPr lang="en" altLang="zh-CN" dirty="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60"/>
              </a:spcBef>
              <a:buChar char="•"/>
              <a:tabLst>
                <a:tab pos="393065" algn="l"/>
                <a:tab pos="393700" algn="l"/>
              </a:tabLst>
            </a:pPr>
            <a:r>
              <a:rPr lang="en" altLang="zh-CN" spc="-40" dirty="0">
                <a:latin typeface="Arial"/>
                <a:cs typeface="Arial"/>
              </a:rPr>
              <a:t>the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n" altLang="zh-CN" spc="-200" dirty="0">
                <a:latin typeface="Arial"/>
                <a:cs typeface="Arial"/>
              </a:rPr>
              <a:t>sum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n" altLang="zh-CN" spc="-215" dirty="0">
                <a:latin typeface="Arial"/>
                <a:cs typeface="Arial"/>
              </a:rPr>
              <a:t>across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n" altLang="zh-CN" spc="-70" dirty="0">
                <a:latin typeface="Arial"/>
                <a:cs typeface="Arial"/>
              </a:rPr>
              <a:t>all</a:t>
            </a:r>
            <a:r>
              <a:rPr lang="en" altLang="zh-CN" spc="-130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neighboring </a:t>
            </a:r>
            <a:r>
              <a:rPr lang="en" altLang="zh-CN" spc="-145" dirty="0">
                <a:latin typeface="Arial"/>
                <a:cs typeface="Arial"/>
              </a:rPr>
              <a:t>states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25" dirty="0">
                <a:latin typeface="Arial"/>
                <a:cs typeface="Arial"/>
              </a:rPr>
              <a:t> </a:t>
            </a:r>
            <a:r>
              <a:rPr lang="en" altLang="zh-CN" spc="-25" dirty="0">
                <a:latin typeface="Arial"/>
                <a:cs typeface="Arial"/>
              </a:rPr>
              <a:t>the</a:t>
            </a:r>
            <a:endParaRPr lang="en" altLang="zh-CN" dirty="0">
              <a:latin typeface="Arial"/>
              <a:cs typeface="Arial"/>
            </a:endParaRPr>
          </a:p>
          <a:p>
            <a:pPr marL="393700" marR="414020" indent="-342900">
              <a:lnSpc>
                <a:spcPts val="3240"/>
              </a:lnSpc>
              <a:spcBef>
                <a:spcPts val="770"/>
              </a:spcBef>
              <a:buChar char="•"/>
              <a:tabLst>
                <a:tab pos="393065" algn="l"/>
                <a:tab pos="393700" algn="l"/>
              </a:tabLst>
            </a:pPr>
            <a:r>
              <a:rPr lang="en" altLang="zh-CN" spc="-40" dirty="0">
                <a:latin typeface="Arial"/>
                <a:cs typeface="Arial"/>
              </a:rPr>
              <a:t>the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55" dirty="0">
                <a:latin typeface="Arial"/>
                <a:cs typeface="Arial"/>
              </a:rPr>
              <a:t>probability</a:t>
            </a:r>
            <a:r>
              <a:rPr lang="en" altLang="zh-CN" spc="-120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155" dirty="0">
                <a:latin typeface="Arial"/>
                <a:cs typeface="Arial"/>
              </a:rPr>
              <a:t>going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30" dirty="0">
                <a:latin typeface="Arial"/>
                <a:cs typeface="Arial"/>
              </a:rPr>
              <a:t>from</a:t>
            </a:r>
            <a:r>
              <a:rPr lang="en" altLang="zh-CN" spc="-120" dirty="0">
                <a:latin typeface="Arial"/>
                <a:cs typeface="Arial"/>
              </a:rPr>
              <a:t> </a:t>
            </a:r>
            <a:r>
              <a:rPr lang="en" altLang="zh-CN" spc="-110" dirty="0">
                <a:latin typeface="Arial"/>
                <a:cs typeface="Arial"/>
              </a:rPr>
              <a:t>state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330" dirty="0">
                <a:latin typeface="Arial"/>
                <a:cs typeface="Arial"/>
              </a:rPr>
              <a:t>s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to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state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135" dirty="0">
                <a:latin typeface="Arial"/>
                <a:cs typeface="Arial"/>
              </a:rPr>
              <a:t>s’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145" dirty="0">
                <a:latin typeface="Arial"/>
                <a:cs typeface="Arial"/>
              </a:rPr>
              <a:t>given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85" dirty="0">
                <a:latin typeface="Arial"/>
                <a:cs typeface="Arial"/>
              </a:rPr>
              <a:t>action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50" dirty="0">
                <a:latin typeface="Arial"/>
                <a:cs typeface="Arial"/>
              </a:rPr>
              <a:t>a </a:t>
            </a:r>
            <a:r>
              <a:rPr lang="en" altLang="zh-CN" spc="-40" dirty="0">
                <a:latin typeface="Arial"/>
                <a:cs typeface="Arial"/>
              </a:rPr>
              <a:t>multiplied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25" dirty="0">
                <a:latin typeface="Arial"/>
                <a:cs typeface="Arial"/>
              </a:rPr>
              <a:t>by</a:t>
            </a:r>
            <a:endParaRPr lang="en" altLang="zh-CN" dirty="0">
              <a:latin typeface="Arial"/>
              <a:cs typeface="Arial"/>
            </a:endParaRPr>
          </a:p>
          <a:p>
            <a:pPr marL="393700" marR="17780" indent="-342900">
              <a:lnSpc>
                <a:spcPts val="3240"/>
              </a:lnSpc>
              <a:spcBef>
                <a:spcPts val="720"/>
              </a:spcBef>
              <a:buChar char="•"/>
              <a:tabLst>
                <a:tab pos="393065" algn="l"/>
                <a:tab pos="393700" algn="l"/>
              </a:tabLst>
            </a:pPr>
            <a:r>
              <a:rPr lang="en" altLang="zh-CN" spc="-235" dirty="0">
                <a:latin typeface="Arial"/>
                <a:cs typeface="Arial"/>
              </a:rPr>
              <a:t>The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100" dirty="0">
                <a:latin typeface="Arial"/>
                <a:cs typeface="Arial"/>
              </a:rPr>
              <a:t>reward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85" dirty="0">
                <a:latin typeface="Arial"/>
                <a:cs typeface="Arial"/>
              </a:rPr>
              <a:t>entering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110" dirty="0">
                <a:latin typeface="Arial"/>
                <a:cs typeface="Arial"/>
              </a:rPr>
              <a:t>state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135" dirty="0">
                <a:latin typeface="Arial"/>
                <a:cs typeface="Arial"/>
              </a:rPr>
              <a:t>s’</a:t>
            </a:r>
            <a:r>
              <a:rPr lang="en" altLang="zh-CN" spc="-140" dirty="0">
                <a:latin typeface="Arial"/>
                <a:cs typeface="Arial"/>
              </a:rPr>
              <a:t> by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85" dirty="0">
                <a:latin typeface="Arial"/>
                <a:cs typeface="Arial"/>
              </a:rPr>
              <a:t>action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40" dirty="0">
                <a:latin typeface="Arial"/>
                <a:cs typeface="Arial"/>
              </a:rPr>
              <a:t>a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45" dirty="0">
                <a:latin typeface="Arial"/>
                <a:cs typeface="Arial"/>
              </a:rPr>
              <a:t>from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105" dirty="0">
                <a:latin typeface="Arial"/>
                <a:cs typeface="Arial"/>
              </a:rPr>
              <a:t>state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330" dirty="0">
                <a:latin typeface="Arial"/>
                <a:cs typeface="Arial"/>
              </a:rPr>
              <a:t>s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140" dirty="0">
                <a:latin typeface="Arial"/>
                <a:cs typeface="Arial"/>
              </a:rPr>
              <a:t>plus </a:t>
            </a:r>
            <a:r>
              <a:rPr lang="en" altLang="zh-CN" spc="-25" dirty="0">
                <a:latin typeface="Arial"/>
                <a:cs typeface="Arial"/>
              </a:rPr>
              <a:t>the </a:t>
            </a:r>
            <a:r>
              <a:rPr lang="en" altLang="zh-CN" spc="-110" dirty="0">
                <a:latin typeface="Arial"/>
                <a:cs typeface="Arial"/>
              </a:rPr>
              <a:t>discount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65" dirty="0">
                <a:latin typeface="Arial"/>
                <a:cs typeface="Arial"/>
              </a:rPr>
              <a:t>factor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l-GR" altLang="zh-CN" spc="-165" dirty="0">
                <a:latin typeface="Arial"/>
                <a:cs typeface="Arial"/>
              </a:rPr>
              <a:t>γ</a:t>
            </a:r>
            <a:r>
              <a:rPr lang="el-GR" altLang="zh-CN" spc="-150" dirty="0">
                <a:latin typeface="Arial"/>
                <a:cs typeface="Arial"/>
              </a:rPr>
              <a:t> </a:t>
            </a:r>
            <a:r>
              <a:rPr lang="en" altLang="zh-CN" spc="-40" dirty="0">
                <a:latin typeface="Arial"/>
                <a:cs typeface="Arial"/>
              </a:rPr>
              <a:t>multiplied</a:t>
            </a:r>
            <a:r>
              <a:rPr lang="en" altLang="zh-CN" spc="-130" dirty="0">
                <a:latin typeface="Arial"/>
                <a:cs typeface="Arial"/>
              </a:rPr>
              <a:t> </a:t>
            </a:r>
            <a:r>
              <a:rPr lang="en" altLang="zh-CN" spc="-140" dirty="0">
                <a:latin typeface="Arial"/>
                <a:cs typeface="Arial"/>
              </a:rPr>
              <a:t>by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40" dirty="0">
                <a:latin typeface="Arial"/>
                <a:cs typeface="Arial"/>
              </a:rPr>
              <a:t>the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65" dirty="0">
                <a:latin typeface="Arial"/>
                <a:cs typeface="Arial"/>
              </a:rPr>
              <a:t>current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145" dirty="0">
                <a:latin typeface="Arial"/>
                <a:cs typeface="Arial"/>
              </a:rPr>
              <a:t>value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110" dirty="0">
                <a:latin typeface="Arial"/>
                <a:cs typeface="Arial"/>
              </a:rPr>
              <a:t>state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25" dirty="0">
                <a:latin typeface="Arial"/>
                <a:cs typeface="Arial"/>
              </a:rPr>
              <a:t>s’</a:t>
            </a:r>
            <a:endParaRPr lang="en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7434DBE-16C6-4C92-ADEC-AA1555D08F95}"/>
              </a:ext>
            </a:extLst>
          </p:cNvPr>
          <p:cNvSpPr txBox="1">
            <a:spLocks/>
          </p:cNvSpPr>
          <p:nvPr/>
        </p:nvSpPr>
        <p:spPr>
          <a:xfrm>
            <a:off x="2094356" y="222249"/>
            <a:ext cx="874128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dirty="0"/>
              <a:t>Game</a:t>
            </a:r>
            <a:r>
              <a:rPr lang="en-US" sz="4000" spc="-155" dirty="0"/>
              <a:t> </a:t>
            </a:r>
            <a:r>
              <a:rPr lang="en-US" sz="4000" dirty="0"/>
              <a:t>Scenarios</a:t>
            </a:r>
            <a:r>
              <a:rPr lang="en-US" sz="4000" spc="-155" dirty="0"/>
              <a:t> </a:t>
            </a:r>
            <a:r>
              <a:rPr lang="en-US" sz="4000" spc="-45" dirty="0"/>
              <a:t>(story,</a:t>
            </a:r>
            <a:r>
              <a:rPr lang="en-US" sz="4000" spc="-150" dirty="0"/>
              <a:t> </a:t>
            </a:r>
            <a:r>
              <a:rPr lang="en-US" sz="4000" dirty="0"/>
              <a:t>quests,</a:t>
            </a:r>
            <a:r>
              <a:rPr lang="en-US" sz="4000" spc="-150" dirty="0"/>
              <a:t> </a:t>
            </a:r>
            <a:r>
              <a:rPr lang="en-US" sz="4000" spc="-10" dirty="0"/>
              <a:t>history)</a:t>
            </a:r>
            <a:endParaRPr lang="en-US" sz="400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B555C69-0217-4405-9F72-14A355C92EE0}"/>
              </a:ext>
            </a:extLst>
          </p:cNvPr>
          <p:cNvSpPr txBox="1"/>
          <p:nvPr/>
        </p:nvSpPr>
        <p:spPr>
          <a:xfrm>
            <a:off x="2886582" y="3549142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Skyrim,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radiant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quests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04DCAE84-F29D-48B2-9920-6B69EFE652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3886200"/>
            <a:ext cx="3520440" cy="26410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06B59CAC-72CD-472E-864C-73BB972CB13E}"/>
              </a:ext>
            </a:extLst>
          </p:cNvPr>
          <p:cNvSpPr txBox="1"/>
          <p:nvPr/>
        </p:nvSpPr>
        <p:spPr>
          <a:xfrm>
            <a:off x="2212594" y="6521907"/>
            <a:ext cx="300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Diablo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randomizing </a:t>
            </a:r>
            <a:r>
              <a:rPr sz="1800" spc="-10" dirty="0">
                <a:latin typeface="Calibri"/>
                <a:cs typeface="Calibri"/>
              </a:rPr>
              <a:t>situations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3A8B2061-4ECB-4A35-ABCA-327F8BE434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6232" y="1143000"/>
            <a:ext cx="8354568" cy="2354579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35302E70-9F30-4538-9D80-3353585027FC}"/>
              </a:ext>
            </a:extLst>
          </p:cNvPr>
          <p:cNvSpPr txBox="1"/>
          <p:nvPr/>
        </p:nvSpPr>
        <p:spPr>
          <a:xfrm>
            <a:off x="7415021" y="3549142"/>
            <a:ext cx="138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Dwarf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Fortress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id="{B1934CC6-E9A4-4F40-AB71-CDD0681E05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5896" y="4018788"/>
            <a:ext cx="4229100" cy="2377440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0F310236-A68C-4B60-9606-A2685A64CB50}"/>
              </a:ext>
            </a:extLst>
          </p:cNvPr>
          <p:cNvSpPr txBox="1"/>
          <p:nvPr/>
        </p:nvSpPr>
        <p:spPr>
          <a:xfrm>
            <a:off x="7026020" y="6410959"/>
            <a:ext cx="23488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Shadow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Mordor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131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1700-015A-A54F-A1B5-00CE94B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70" dirty="0"/>
              <a:t>Iteration</a:t>
            </a:r>
            <a:r>
              <a:rPr lang="en" altLang="zh-CN" spc="-220" dirty="0"/>
              <a:t> </a:t>
            </a:r>
            <a:r>
              <a:rPr lang="en" altLang="zh-CN" spc="-150" dirty="0"/>
              <a:t>Update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EEFFF-AABE-9C4B-A468-235CE7152139}"/>
              </a:ext>
            </a:extLst>
          </p:cNvPr>
          <p:cNvSpPr/>
          <p:nvPr/>
        </p:nvSpPr>
        <p:spPr>
          <a:xfrm>
            <a:off x="1093857" y="1490348"/>
            <a:ext cx="1969770" cy="394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0480">
              <a:lnSpc>
                <a:spcPct val="120100"/>
              </a:lnSpc>
              <a:spcBef>
                <a:spcPts val="100"/>
              </a:spcBef>
            </a:pPr>
            <a:r>
              <a:rPr lang="en" altLang="zh-CN" spc="-204" dirty="0" err="1">
                <a:latin typeface="Arial"/>
                <a:cs typeface="Arial"/>
              </a:rPr>
              <a:t>V</a:t>
            </a:r>
            <a:r>
              <a:rPr lang="en" altLang="zh-CN" spc="-307" baseline="-21164" dirty="0" err="1">
                <a:latin typeface="Arial"/>
                <a:cs typeface="Arial"/>
              </a:rPr>
              <a:t>k</a:t>
            </a:r>
            <a:r>
              <a:rPr lang="en" altLang="zh-CN" spc="-204" dirty="0">
                <a:latin typeface="Arial"/>
                <a:cs typeface="Arial"/>
              </a:rPr>
              <a:t>(s)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185" dirty="0" err="1">
                <a:latin typeface="Arial"/>
                <a:cs typeface="Arial"/>
              </a:rPr>
              <a:t>max</a:t>
            </a:r>
            <a:r>
              <a:rPr lang="en" altLang="zh-CN" spc="-277" baseline="-21164" dirty="0" err="1">
                <a:latin typeface="Arial"/>
                <a:cs typeface="Arial"/>
              </a:rPr>
              <a:t>a</a:t>
            </a:r>
            <a:r>
              <a:rPr lang="en" altLang="zh-CN" spc="157" baseline="-21164" dirty="0">
                <a:latin typeface="Arial"/>
                <a:cs typeface="Arial"/>
              </a:rPr>
              <a:t> </a:t>
            </a:r>
            <a:r>
              <a:rPr lang="en" altLang="zh-CN" spc="-45" dirty="0" err="1">
                <a:latin typeface="Arial"/>
                <a:cs typeface="Arial"/>
              </a:rPr>
              <a:t>Q</a:t>
            </a:r>
            <a:r>
              <a:rPr lang="en" altLang="zh-CN" spc="-67" baseline="-21164" dirty="0" err="1">
                <a:latin typeface="Arial"/>
                <a:cs typeface="Arial"/>
              </a:rPr>
              <a:t>k</a:t>
            </a:r>
            <a:r>
              <a:rPr lang="en" altLang="zh-CN" spc="-45" dirty="0">
                <a:latin typeface="Arial"/>
                <a:cs typeface="Arial"/>
              </a:rPr>
              <a:t>(</a:t>
            </a:r>
            <a:r>
              <a:rPr lang="en" altLang="zh-CN" spc="-45" dirty="0" err="1">
                <a:latin typeface="Arial"/>
                <a:cs typeface="Arial"/>
              </a:rPr>
              <a:t>s,a</a:t>
            </a:r>
            <a:r>
              <a:rPr lang="en" altLang="zh-CN" spc="-45" dirty="0">
                <a:latin typeface="Arial"/>
                <a:cs typeface="Arial"/>
              </a:rPr>
              <a:t>)</a:t>
            </a:r>
            <a:endParaRPr lang="en" altLang="zh-CN" dirty="0">
              <a:latin typeface="Arial"/>
              <a:cs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AC7DB6-176C-7249-867E-D56E0DD79704}"/>
              </a:ext>
            </a:extLst>
          </p:cNvPr>
          <p:cNvSpPr/>
          <p:nvPr/>
        </p:nvSpPr>
        <p:spPr>
          <a:xfrm>
            <a:off x="1093857" y="2643740"/>
            <a:ext cx="3272755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>
              <a:lnSpc>
                <a:spcPct val="100000"/>
              </a:lnSpc>
            </a:pPr>
            <a:r>
              <a:rPr lang="en" altLang="zh-CN" spc="-250" dirty="0">
                <a:latin typeface="Arial"/>
                <a:cs typeface="Arial"/>
              </a:rPr>
              <a:t>The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125" dirty="0">
                <a:latin typeface="Arial"/>
                <a:cs typeface="Arial"/>
              </a:rPr>
              <a:t>new</a:t>
            </a:r>
            <a:r>
              <a:rPr lang="en" altLang="zh-CN" spc="-175" dirty="0">
                <a:latin typeface="Arial"/>
                <a:cs typeface="Arial"/>
              </a:rPr>
              <a:t> </a:t>
            </a:r>
            <a:r>
              <a:rPr lang="en" altLang="zh-CN" spc="-155" dirty="0">
                <a:latin typeface="Arial"/>
                <a:cs typeface="Arial"/>
              </a:rPr>
              <a:t>value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dirty="0">
                <a:latin typeface="Arial"/>
                <a:cs typeface="Arial"/>
              </a:rPr>
              <a:t>of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130" dirty="0">
                <a:latin typeface="Arial"/>
                <a:cs typeface="Arial"/>
              </a:rPr>
              <a:t>state</a:t>
            </a:r>
            <a:r>
              <a:rPr lang="en" altLang="zh-CN" spc="-150" dirty="0">
                <a:latin typeface="Arial"/>
                <a:cs typeface="Arial"/>
              </a:rPr>
              <a:t> </a:t>
            </a:r>
            <a:r>
              <a:rPr lang="en" altLang="zh-CN" spc="-355" dirty="0">
                <a:latin typeface="Arial"/>
                <a:cs typeface="Arial"/>
              </a:rPr>
              <a:t>s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175" dirty="0">
                <a:latin typeface="Arial"/>
                <a:cs typeface="Arial"/>
              </a:rPr>
              <a:t>is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20" dirty="0">
                <a:latin typeface="Arial"/>
                <a:cs typeface="Arial"/>
              </a:rPr>
              <a:t>then</a:t>
            </a:r>
            <a:endParaRPr lang="en" altLang="zh-CN" dirty="0">
              <a:latin typeface="Arial"/>
              <a:cs typeface="Arial"/>
            </a:endParaRPr>
          </a:p>
          <a:p>
            <a:pPr marL="520700" indent="-457834">
              <a:lnSpc>
                <a:spcPct val="100000"/>
              </a:lnSpc>
              <a:spcBef>
                <a:spcPts val="770"/>
              </a:spcBef>
              <a:buChar char="•"/>
              <a:tabLst>
                <a:tab pos="520700" algn="l"/>
                <a:tab pos="521334" algn="l"/>
              </a:tabLst>
            </a:pPr>
            <a:r>
              <a:rPr lang="en" altLang="zh-CN" spc="-45" dirty="0">
                <a:latin typeface="Arial"/>
                <a:cs typeface="Arial"/>
              </a:rPr>
              <a:t>the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10" dirty="0">
                <a:latin typeface="Arial"/>
                <a:cs typeface="Arial"/>
              </a:rPr>
              <a:t>max</a:t>
            </a:r>
            <a:r>
              <a:rPr lang="en" altLang="zh-CN" spc="-165" dirty="0">
                <a:latin typeface="Arial"/>
                <a:cs typeface="Arial"/>
              </a:rPr>
              <a:t> </a:t>
            </a:r>
            <a:r>
              <a:rPr lang="en" altLang="zh-CN" spc="-155" dirty="0">
                <a:latin typeface="Arial"/>
                <a:cs typeface="Arial"/>
              </a:rPr>
              <a:t>value </a:t>
            </a:r>
            <a:r>
              <a:rPr lang="en" altLang="zh-CN" dirty="0">
                <a:latin typeface="Arial"/>
                <a:cs typeface="Arial"/>
              </a:rPr>
              <a:t>within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n" altLang="zh-CN" spc="-35" dirty="0" err="1">
                <a:latin typeface="Arial"/>
                <a:cs typeface="Arial"/>
              </a:rPr>
              <a:t>Q</a:t>
            </a:r>
            <a:r>
              <a:rPr lang="en" altLang="zh-CN" spc="-52" baseline="-21164" dirty="0" err="1">
                <a:latin typeface="Arial"/>
                <a:cs typeface="Arial"/>
              </a:rPr>
              <a:t>k</a:t>
            </a:r>
            <a:r>
              <a:rPr lang="en" altLang="zh-CN" spc="-35" dirty="0">
                <a:latin typeface="Arial"/>
                <a:cs typeface="Arial"/>
              </a:rPr>
              <a:t>(</a:t>
            </a:r>
            <a:r>
              <a:rPr lang="en" altLang="zh-CN" spc="-35" dirty="0" err="1">
                <a:latin typeface="Arial"/>
                <a:cs typeface="Arial"/>
              </a:rPr>
              <a:t>s,a</a:t>
            </a:r>
            <a:r>
              <a:rPr lang="en" altLang="zh-CN" spc="-35" dirty="0">
                <a:latin typeface="Arial"/>
                <a:cs typeface="Arial"/>
              </a:rPr>
              <a:t>)</a:t>
            </a:r>
            <a:endParaRPr lang="en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4462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1700-015A-A54F-A1B5-00CE94B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pc="-285" dirty="0"/>
              <a:t>Value</a:t>
            </a:r>
            <a:r>
              <a:rPr lang="en" altLang="zh-CN" spc="-225" dirty="0"/>
              <a:t> </a:t>
            </a:r>
            <a:r>
              <a:rPr lang="en" altLang="zh-CN" spc="-70" dirty="0"/>
              <a:t>Iteration</a:t>
            </a:r>
            <a:r>
              <a:rPr lang="en" altLang="zh-CN" spc="-220" dirty="0"/>
              <a:t> </a:t>
            </a:r>
            <a:r>
              <a:rPr lang="en" altLang="zh-CN" spc="-150" dirty="0"/>
              <a:t>Update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2EEFFF-AABE-9C4B-A468-235CE7152139}"/>
              </a:ext>
            </a:extLst>
          </p:cNvPr>
          <p:cNvSpPr/>
          <p:nvPr/>
        </p:nvSpPr>
        <p:spPr>
          <a:xfrm>
            <a:off x="1093857" y="1490348"/>
            <a:ext cx="6444072" cy="2533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783965">
              <a:lnSpc>
                <a:spcPct val="120100"/>
              </a:lnSpc>
              <a:spcBef>
                <a:spcPts val="100"/>
              </a:spcBef>
            </a:pPr>
            <a:r>
              <a:rPr lang="en" altLang="zh-CN" spc="-225" dirty="0">
                <a:latin typeface="Arial"/>
                <a:cs typeface="Arial"/>
              </a:rPr>
              <a:t>assign</a:t>
            </a:r>
            <a:r>
              <a:rPr lang="en" altLang="zh-CN" spc="-130" dirty="0">
                <a:latin typeface="Arial"/>
                <a:cs typeface="Arial"/>
              </a:rPr>
              <a:t> </a:t>
            </a:r>
            <a:r>
              <a:rPr lang="en" altLang="zh-CN" spc="-204" dirty="0">
                <a:latin typeface="Arial"/>
                <a:cs typeface="Arial"/>
              </a:rPr>
              <a:t>V0[S]</a:t>
            </a:r>
            <a:r>
              <a:rPr lang="en" altLang="zh-CN" spc="-125" dirty="0">
                <a:latin typeface="Arial"/>
                <a:cs typeface="Arial"/>
              </a:rPr>
              <a:t> </a:t>
            </a:r>
            <a:r>
              <a:rPr lang="en" altLang="zh-CN" spc="-40" dirty="0">
                <a:latin typeface="Arial"/>
                <a:cs typeface="Arial"/>
              </a:rPr>
              <a:t>arbitrarily </a:t>
            </a:r>
            <a:r>
              <a:rPr lang="en" altLang="zh-CN" spc="-150" dirty="0">
                <a:latin typeface="Arial"/>
                <a:cs typeface="Arial"/>
              </a:rPr>
              <a:t>k</a:t>
            </a:r>
            <a:r>
              <a:rPr lang="en" altLang="zh-CN" spc="-170" dirty="0">
                <a:latin typeface="Arial"/>
                <a:cs typeface="Arial"/>
              </a:rPr>
              <a:t> </a:t>
            </a:r>
            <a:r>
              <a:rPr lang="en" altLang="zh-CN" spc="-280" dirty="0">
                <a:latin typeface="Arial"/>
                <a:cs typeface="Arial"/>
              </a:rPr>
              <a:t>←0</a:t>
            </a:r>
            <a:endParaRPr lang="en" altLang="zh-CN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65"/>
              </a:spcBef>
            </a:pPr>
            <a:r>
              <a:rPr lang="en" altLang="zh-CN" b="1" spc="-10" dirty="0">
                <a:latin typeface="Arial"/>
                <a:cs typeface="Arial"/>
              </a:rPr>
              <a:t>repeat</a:t>
            </a:r>
            <a:endParaRPr lang="en" altLang="zh-CN" dirty="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770"/>
              </a:spcBef>
            </a:pPr>
            <a:r>
              <a:rPr lang="en" altLang="zh-CN" spc="-150" dirty="0">
                <a:latin typeface="Arial"/>
                <a:cs typeface="Arial"/>
              </a:rPr>
              <a:t>k</a:t>
            </a:r>
            <a:r>
              <a:rPr lang="en" altLang="zh-CN" spc="-175" dirty="0">
                <a:latin typeface="Arial"/>
                <a:cs typeface="Arial"/>
              </a:rPr>
              <a:t> </a:t>
            </a:r>
            <a:r>
              <a:rPr lang="en" altLang="zh-CN" spc="-20" dirty="0">
                <a:latin typeface="Arial"/>
                <a:cs typeface="Arial"/>
              </a:rPr>
              <a:t>←k+1</a:t>
            </a:r>
            <a:endParaRPr lang="en" altLang="zh-CN" dirty="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770"/>
              </a:spcBef>
            </a:pPr>
            <a:r>
              <a:rPr lang="en" altLang="zh-CN" b="1" spc="-160" dirty="0">
                <a:latin typeface="Arial"/>
                <a:cs typeface="Arial"/>
              </a:rPr>
              <a:t>for</a:t>
            </a:r>
            <a:r>
              <a:rPr lang="en" altLang="zh-CN" b="1" spc="-150" dirty="0">
                <a:latin typeface="Arial"/>
                <a:cs typeface="Arial"/>
              </a:rPr>
              <a:t> </a:t>
            </a:r>
            <a:r>
              <a:rPr lang="en" altLang="zh-CN" b="1" spc="-280" dirty="0">
                <a:latin typeface="Arial"/>
                <a:cs typeface="Arial"/>
              </a:rPr>
              <a:t>each</a:t>
            </a:r>
            <a:r>
              <a:rPr lang="en" altLang="zh-CN" b="1" spc="-155" dirty="0">
                <a:latin typeface="Arial"/>
                <a:cs typeface="Arial"/>
              </a:rPr>
              <a:t> </a:t>
            </a:r>
            <a:r>
              <a:rPr lang="en" altLang="zh-CN" spc="-130" dirty="0">
                <a:latin typeface="Arial"/>
                <a:cs typeface="Arial"/>
              </a:rPr>
              <a:t>state</a:t>
            </a:r>
            <a:r>
              <a:rPr lang="en" altLang="zh-CN" spc="-140" dirty="0">
                <a:latin typeface="Arial"/>
                <a:cs typeface="Arial"/>
              </a:rPr>
              <a:t> </a:t>
            </a:r>
            <a:r>
              <a:rPr lang="en" altLang="zh-CN" spc="-355" dirty="0">
                <a:latin typeface="Arial"/>
                <a:cs typeface="Arial"/>
              </a:rPr>
              <a:t>s</a:t>
            </a:r>
            <a:r>
              <a:rPr lang="en" altLang="zh-CN" spc="-130" dirty="0">
                <a:latin typeface="Arial"/>
                <a:cs typeface="Arial"/>
              </a:rPr>
              <a:t> </a:t>
            </a:r>
            <a:r>
              <a:rPr lang="en" altLang="zh-CN" b="1" spc="-25" dirty="0">
                <a:latin typeface="Arial"/>
                <a:cs typeface="Arial"/>
              </a:rPr>
              <a:t>do</a:t>
            </a:r>
            <a:r>
              <a:rPr lang="en" altLang="zh-CN" spc="-25" dirty="0">
                <a:latin typeface="Arial"/>
                <a:cs typeface="Arial"/>
              </a:rPr>
              <a:t>:</a:t>
            </a:r>
            <a:endParaRPr lang="en" altLang="zh-CN" dirty="0">
              <a:latin typeface="Arial"/>
              <a:cs typeface="Arial"/>
            </a:endParaRPr>
          </a:p>
          <a:p>
            <a:pPr marL="952500" marR="30480">
              <a:lnSpc>
                <a:spcPts val="4610"/>
              </a:lnSpc>
              <a:spcBef>
                <a:spcPts val="280"/>
              </a:spcBef>
            </a:pPr>
            <a:r>
              <a:rPr lang="en" altLang="zh-CN" spc="-180" dirty="0">
                <a:latin typeface="Arial"/>
                <a:cs typeface="Arial"/>
              </a:rPr>
              <a:t>Q</a:t>
            </a:r>
            <a:r>
              <a:rPr lang="en" altLang="zh-CN" spc="-270" baseline="-21164" dirty="0">
                <a:latin typeface="Arial"/>
                <a:cs typeface="Arial"/>
              </a:rPr>
              <a:t>k+1</a:t>
            </a:r>
            <a:r>
              <a:rPr lang="en" altLang="zh-CN" spc="-180" dirty="0">
                <a:latin typeface="Arial"/>
                <a:cs typeface="Arial"/>
              </a:rPr>
              <a:t>(</a:t>
            </a:r>
            <a:r>
              <a:rPr lang="en" altLang="zh-CN" spc="-180" dirty="0" err="1">
                <a:latin typeface="Arial"/>
                <a:cs typeface="Arial"/>
              </a:rPr>
              <a:t>s,a</a:t>
            </a:r>
            <a:r>
              <a:rPr lang="en" altLang="zh-CN" spc="-180" dirty="0">
                <a:latin typeface="Arial"/>
                <a:cs typeface="Arial"/>
              </a:rPr>
              <a:t>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15" dirty="0">
                <a:latin typeface="Arial"/>
                <a:cs typeface="Arial"/>
              </a:rPr>
              <a:t>∑</a:t>
            </a:r>
            <a:r>
              <a:rPr lang="en" altLang="zh-CN" spc="-322" baseline="-21164" dirty="0">
                <a:latin typeface="Arial"/>
                <a:cs typeface="Arial"/>
              </a:rPr>
              <a:t>s'</a:t>
            </a:r>
            <a:r>
              <a:rPr lang="en" altLang="zh-CN" spc="254" baseline="-21164" dirty="0">
                <a:latin typeface="Arial"/>
                <a:cs typeface="Arial"/>
              </a:rPr>
              <a:t> </a:t>
            </a:r>
            <a:r>
              <a:rPr lang="en" altLang="zh-CN" spc="-114" dirty="0">
                <a:latin typeface="Arial"/>
                <a:cs typeface="Arial"/>
              </a:rPr>
              <a:t>P(s'|</a:t>
            </a:r>
            <a:r>
              <a:rPr lang="en" altLang="zh-CN" spc="-114" dirty="0" err="1">
                <a:latin typeface="Arial"/>
                <a:cs typeface="Arial"/>
              </a:rPr>
              <a:t>s,a</a:t>
            </a:r>
            <a:r>
              <a:rPr lang="en" altLang="zh-CN" spc="-114" dirty="0">
                <a:latin typeface="Arial"/>
                <a:cs typeface="Arial"/>
              </a:rPr>
              <a:t>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10" dirty="0">
                <a:latin typeface="Arial"/>
                <a:cs typeface="Arial"/>
              </a:rPr>
              <a:t>(R(</a:t>
            </a:r>
            <a:r>
              <a:rPr lang="en" altLang="zh-CN" spc="-210" dirty="0" err="1">
                <a:latin typeface="Arial"/>
                <a:cs typeface="Arial"/>
              </a:rPr>
              <a:t>s,a,s</a:t>
            </a:r>
            <a:r>
              <a:rPr lang="en" altLang="zh-CN" spc="-210" dirty="0">
                <a:latin typeface="Arial"/>
                <a:cs typeface="Arial"/>
              </a:rPr>
              <a:t>')+</a:t>
            </a:r>
            <a:r>
              <a:rPr lang="en" altLang="zh-CN" spc="-145" dirty="0">
                <a:latin typeface="Arial"/>
                <a:cs typeface="Arial"/>
              </a:rPr>
              <a:t> </a:t>
            </a:r>
            <a:r>
              <a:rPr lang="el-GR" altLang="zh-CN" spc="-120" dirty="0">
                <a:latin typeface="Arial"/>
                <a:cs typeface="Arial"/>
              </a:rPr>
              <a:t>γ</a:t>
            </a:r>
            <a:r>
              <a:rPr lang="en" altLang="zh-CN" spc="-120" dirty="0" err="1">
                <a:latin typeface="Arial"/>
                <a:cs typeface="Arial"/>
              </a:rPr>
              <a:t>V</a:t>
            </a:r>
            <a:r>
              <a:rPr lang="en" altLang="zh-CN" spc="-179" baseline="-21164" dirty="0" err="1">
                <a:latin typeface="Arial"/>
                <a:cs typeface="Arial"/>
              </a:rPr>
              <a:t>k</a:t>
            </a:r>
            <a:r>
              <a:rPr lang="en" altLang="zh-CN" spc="-120" dirty="0">
                <a:latin typeface="Arial"/>
                <a:cs typeface="Arial"/>
              </a:rPr>
              <a:t>(s')) </a:t>
            </a:r>
            <a:r>
              <a:rPr lang="en" altLang="zh-CN" spc="-204" dirty="0" err="1">
                <a:latin typeface="Arial"/>
                <a:cs typeface="Arial"/>
              </a:rPr>
              <a:t>V</a:t>
            </a:r>
            <a:r>
              <a:rPr lang="en" altLang="zh-CN" spc="-307" baseline="-21164" dirty="0" err="1">
                <a:latin typeface="Arial"/>
                <a:cs typeface="Arial"/>
              </a:rPr>
              <a:t>k</a:t>
            </a:r>
            <a:r>
              <a:rPr lang="en" altLang="zh-CN" spc="-204" dirty="0">
                <a:latin typeface="Arial"/>
                <a:cs typeface="Arial"/>
              </a:rPr>
              <a:t>(s)</a:t>
            </a:r>
            <a:r>
              <a:rPr lang="en" altLang="zh-CN" spc="-155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=</a:t>
            </a:r>
            <a:r>
              <a:rPr lang="en" altLang="zh-CN" spc="-160" dirty="0">
                <a:latin typeface="Arial"/>
                <a:cs typeface="Arial"/>
              </a:rPr>
              <a:t> </a:t>
            </a:r>
            <a:r>
              <a:rPr lang="en" altLang="zh-CN" spc="-185" dirty="0" err="1">
                <a:latin typeface="Arial"/>
                <a:cs typeface="Arial"/>
              </a:rPr>
              <a:t>max</a:t>
            </a:r>
            <a:r>
              <a:rPr lang="en" altLang="zh-CN" spc="-277" baseline="-21164" dirty="0" err="1">
                <a:latin typeface="Arial"/>
                <a:cs typeface="Arial"/>
              </a:rPr>
              <a:t>a</a:t>
            </a:r>
            <a:r>
              <a:rPr lang="en" altLang="zh-CN" spc="157" baseline="-21164" dirty="0">
                <a:latin typeface="Arial"/>
                <a:cs typeface="Arial"/>
              </a:rPr>
              <a:t> </a:t>
            </a:r>
            <a:r>
              <a:rPr lang="en" altLang="zh-CN" spc="-45" dirty="0" err="1">
                <a:latin typeface="Arial"/>
                <a:cs typeface="Arial"/>
              </a:rPr>
              <a:t>Q</a:t>
            </a:r>
            <a:r>
              <a:rPr lang="en" altLang="zh-CN" spc="-67" baseline="-21164" dirty="0" err="1">
                <a:latin typeface="Arial"/>
                <a:cs typeface="Arial"/>
              </a:rPr>
              <a:t>k</a:t>
            </a:r>
            <a:r>
              <a:rPr lang="en" altLang="zh-CN" spc="-45" dirty="0">
                <a:latin typeface="Arial"/>
                <a:cs typeface="Arial"/>
              </a:rPr>
              <a:t>(</a:t>
            </a:r>
            <a:r>
              <a:rPr lang="en" altLang="zh-CN" spc="-45" dirty="0" err="1">
                <a:latin typeface="Arial"/>
                <a:cs typeface="Arial"/>
              </a:rPr>
              <a:t>s,a</a:t>
            </a:r>
            <a:r>
              <a:rPr lang="en" altLang="zh-CN" spc="-45" dirty="0">
                <a:latin typeface="Arial"/>
                <a:cs typeface="Arial"/>
              </a:rPr>
              <a:t>)</a:t>
            </a:r>
            <a:endParaRPr lang="en" altLang="zh-CN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84"/>
              </a:spcBef>
            </a:pPr>
            <a:r>
              <a:rPr lang="en" altLang="zh-CN" b="1" spc="-145" dirty="0">
                <a:latin typeface="Arial"/>
                <a:cs typeface="Arial"/>
              </a:rPr>
              <a:t>until</a:t>
            </a:r>
            <a:r>
              <a:rPr lang="en" altLang="zh-CN" b="1" spc="-155" dirty="0">
                <a:latin typeface="Arial"/>
                <a:cs typeface="Arial"/>
              </a:rPr>
              <a:t> </a:t>
            </a:r>
            <a:r>
              <a:rPr lang="en" altLang="zh-CN" spc="-204" dirty="0" err="1">
                <a:latin typeface="Arial"/>
                <a:cs typeface="Arial"/>
              </a:rPr>
              <a:t>V</a:t>
            </a:r>
            <a:r>
              <a:rPr lang="en" altLang="zh-CN" spc="-307" baseline="-21164" dirty="0" err="1">
                <a:latin typeface="Arial"/>
                <a:cs typeface="Arial"/>
              </a:rPr>
              <a:t>k</a:t>
            </a:r>
            <a:r>
              <a:rPr lang="en" altLang="zh-CN" spc="-204" dirty="0">
                <a:latin typeface="Arial"/>
                <a:cs typeface="Arial"/>
              </a:rPr>
              <a:t>(s)</a:t>
            </a:r>
            <a:r>
              <a:rPr lang="en" altLang="zh-CN" spc="-110" dirty="0">
                <a:latin typeface="Arial"/>
                <a:cs typeface="Arial"/>
              </a:rPr>
              <a:t> </a:t>
            </a:r>
            <a:r>
              <a:rPr lang="en" altLang="zh-CN" spc="-190" dirty="0">
                <a:latin typeface="Arial"/>
                <a:cs typeface="Arial"/>
              </a:rPr>
              <a:t>–V</a:t>
            </a:r>
            <a:r>
              <a:rPr lang="en" altLang="zh-CN" spc="-284" baseline="-21164" dirty="0">
                <a:latin typeface="Arial"/>
                <a:cs typeface="Arial"/>
              </a:rPr>
              <a:t>k+1</a:t>
            </a:r>
            <a:r>
              <a:rPr lang="en" altLang="zh-CN" spc="-190" dirty="0">
                <a:latin typeface="Arial"/>
                <a:cs typeface="Arial"/>
              </a:rPr>
              <a:t>(s)</a:t>
            </a:r>
            <a:r>
              <a:rPr lang="en" altLang="zh-CN" spc="-120" dirty="0">
                <a:latin typeface="Arial"/>
                <a:cs typeface="Arial"/>
              </a:rPr>
              <a:t> </a:t>
            </a:r>
            <a:r>
              <a:rPr lang="en" altLang="zh-CN" spc="-285" dirty="0">
                <a:latin typeface="Arial"/>
                <a:cs typeface="Arial"/>
              </a:rPr>
              <a:t>&lt;</a:t>
            </a:r>
            <a:r>
              <a:rPr lang="en" altLang="zh-CN" spc="-135" dirty="0">
                <a:latin typeface="Arial"/>
                <a:cs typeface="Arial"/>
              </a:rPr>
              <a:t> </a:t>
            </a:r>
            <a:r>
              <a:rPr lang="el-GR" altLang="zh-CN" spc="-25" dirty="0">
                <a:latin typeface="Arial"/>
                <a:cs typeface="Arial"/>
              </a:rPr>
              <a:t>θ:</a:t>
            </a:r>
            <a:endParaRPr lang="el-GR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057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E2B79-8BD9-EE43-AC38-98966DA8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Get Policy From Value Table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50B6E7-C35F-C040-96D7-E9FFA7ED5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10000"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lang="en" altLang="zh-CN" sz="3000" spc="-185" dirty="0">
                <a:latin typeface="Arial"/>
                <a:cs typeface="Arial"/>
              </a:rPr>
              <a:t>Remember</a:t>
            </a:r>
            <a:r>
              <a:rPr lang="en" altLang="zh-CN" sz="3000" spc="-155" dirty="0">
                <a:latin typeface="Arial"/>
                <a:cs typeface="Arial"/>
              </a:rPr>
              <a:t> </a:t>
            </a:r>
            <a:r>
              <a:rPr lang="en" altLang="zh-CN" sz="3000" spc="-125" dirty="0">
                <a:latin typeface="Arial"/>
                <a:cs typeface="Arial"/>
              </a:rPr>
              <a:t>we</a:t>
            </a:r>
            <a:r>
              <a:rPr lang="en" altLang="zh-CN" sz="3000" spc="-160" dirty="0">
                <a:latin typeface="Arial"/>
                <a:cs typeface="Arial"/>
              </a:rPr>
              <a:t> </a:t>
            </a:r>
            <a:r>
              <a:rPr lang="en" altLang="zh-CN" sz="3000" spc="-70" dirty="0">
                <a:latin typeface="Arial"/>
                <a:cs typeface="Arial"/>
              </a:rPr>
              <a:t>want</a:t>
            </a:r>
            <a:r>
              <a:rPr lang="en" altLang="zh-CN" sz="3000" spc="-145" dirty="0">
                <a:latin typeface="Arial"/>
                <a:cs typeface="Arial"/>
              </a:rPr>
              <a:t> </a:t>
            </a:r>
            <a:r>
              <a:rPr lang="en" altLang="zh-CN" sz="3000" spc="-45" dirty="0">
                <a:latin typeface="Arial"/>
                <a:cs typeface="Arial"/>
              </a:rPr>
              <a:t>the</a:t>
            </a:r>
            <a:r>
              <a:rPr lang="en" altLang="zh-CN" sz="3000" spc="-160" dirty="0">
                <a:latin typeface="Arial"/>
                <a:cs typeface="Arial"/>
              </a:rPr>
              <a:t> </a:t>
            </a:r>
            <a:r>
              <a:rPr lang="en" altLang="zh-CN" sz="3000" spc="-55" dirty="0">
                <a:latin typeface="Arial"/>
                <a:cs typeface="Arial"/>
              </a:rPr>
              <a:t>optimal</a:t>
            </a:r>
            <a:r>
              <a:rPr lang="en" altLang="zh-CN" sz="3000" spc="-160" dirty="0">
                <a:latin typeface="Arial"/>
                <a:cs typeface="Arial"/>
              </a:rPr>
              <a:t> </a:t>
            </a:r>
            <a:r>
              <a:rPr lang="en" altLang="zh-CN" sz="3000" spc="-85" dirty="0">
                <a:latin typeface="Arial"/>
                <a:cs typeface="Arial"/>
              </a:rPr>
              <a:t>action</a:t>
            </a:r>
            <a:r>
              <a:rPr lang="en" altLang="zh-CN" sz="3000" spc="-165" dirty="0">
                <a:latin typeface="Arial"/>
                <a:cs typeface="Arial"/>
              </a:rPr>
              <a:t> </a:t>
            </a:r>
            <a:r>
              <a:rPr lang="en" altLang="zh-CN" sz="3000" i="1" spc="-140" dirty="0">
                <a:latin typeface="Arial"/>
                <a:cs typeface="Arial"/>
              </a:rPr>
              <a:t>a</a:t>
            </a:r>
            <a:r>
              <a:rPr lang="en" altLang="zh-CN" sz="3000" i="1" spc="-150" dirty="0">
                <a:latin typeface="Arial"/>
                <a:cs typeface="Arial"/>
              </a:rPr>
              <a:t> </a:t>
            </a:r>
            <a:r>
              <a:rPr lang="en" altLang="zh-CN" sz="3000" spc="-10" dirty="0">
                <a:latin typeface="Arial"/>
                <a:cs typeface="Arial"/>
              </a:rPr>
              <a:t>for</a:t>
            </a:r>
            <a:r>
              <a:rPr lang="en" altLang="zh-CN" sz="3000" spc="-145" dirty="0">
                <a:latin typeface="Arial"/>
                <a:cs typeface="Arial"/>
              </a:rPr>
              <a:t> </a:t>
            </a:r>
            <a:r>
              <a:rPr lang="en" altLang="zh-CN" sz="3000" spc="-190" dirty="0">
                <a:latin typeface="Arial"/>
                <a:cs typeface="Arial"/>
              </a:rPr>
              <a:t>each</a:t>
            </a:r>
            <a:r>
              <a:rPr lang="en" altLang="zh-CN" sz="3000" spc="-175" dirty="0">
                <a:latin typeface="Arial"/>
                <a:cs typeface="Arial"/>
              </a:rPr>
              <a:t> </a:t>
            </a:r>
            <a:r>
              <a:rPr lang="en" altLang="zh-CN" sz="3000" spc="-110" dirty="0">
                <a:latin typeface="Arial"/>
                <a:cs typeface="Arial"/>
              </a:rPr>
              <a:t>state</a:t>
            </a:r>
            <a:r>
              <a:rPr lang="en" altLang="zh-CN" sz="3000" spc="-170" dirty="0">
                <a:latin typeface="Arial"/>
                <a:cs typeface="Arial"/>
              </a:rPr>
              <a:t> </a:t>
            </a:r>
            <a:r>
              <a:rPr lang="en" altLang="zh-CN" sz="3000" i="1" spc="-395" dirty="0">
                <a:latin typeface="Arial"/>
                <a:cs typeface="Arial"/>
              </a:rPr>
              <a:t>s</a:t>
            </a:r>
            <a:endParaRPr lang="en" altLang="zh-CN"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" altLang="zh-CN" sz="3100" dirty="0">
              <a:latin typeface="Arial"/>
              <a:cs typeface="Arial"/>
            </a:endParaRPr>
          </a:p>
          <a:p>
            <a:pPr marL="50800" marR="3794760">
              <a:lnSpc>
                <a:spcPct val="100000"/>
              </a:lnSpc>
            </a:pPr>
            <a:r>
              <a:rPr lang="el-GR" altLang="zh-CN" sz="3000" spc="-150" dirty="0">
                <a:latin typeface="Arial"/>
                <a:cs typeface="Arial"/>
              </a:rPr>
              <a:t>π[</a:t>
            </a:r>
            <a:r>
              <a:rPr lang="en" altLang="zh-CN" sz="3000" spc="-150" dirty="0">
                <a:latin typeface="Arial"/>
                <a:cs typeface="Arial"/>
              </a:rPr>
              <a:t>s]</a:t>
            </a:r>
            <a:r>
              <a:rPr lang="en" altLang="zh-CN" sz="3000" spc="-135" dirty="0">
                <a:latin typeface="Arial"/>
                <a:cs typeface="Arial"/>
              </a:rPr>
              <a:t> </a:t>
            </a:r>
            <a:r>
              <a:rPr lang="en" altLang="zh-CN" sz="3000" spc="-265" dirty="0">
                <a:latin typeface="Arial"/>
                <a:cs typeface="Arial"/>
              </a:rPr>
              <a:t>=</a:t>
            </a:r>
            <a:r>
              <a:rPr lang="en" altLang="zh-CN" sz="3000" spc="-140" dirty="0">
                <a:latin typeface="Arial"/>
                <a:cs typeface="Arial"/>
              </a:rPr>
              <a:t> </a:t>
            </a:r>
            <a:r>
              <a:rPr lang="en" altLang="zh-CN" sz="3000" spc="-180" dirty="0" err="1">
                <a:latin typeface="Arial"/>
                <a:cs typeface="Arial"/>
              </a:rPr>
              <a:t>argmax</a:t>
            </a:r>
            <a:r>
              <a:rPr lang="en" altLang="zh-CN" sz="3000" spc="-270" baseline="-20833" dirty="0" err="1">
                <a:latin typeface="Arial"/>
                <a:cs typeface="Arial"/>
              </a:rPr>
              <a:t>a</a:t>
            </a:r>
            <a:r>
              <a:rPr lang="en" altLang="zh-CN" sz="3000" spc="172" baseline="-20833" dirty="0">
                <a:latin typeface="Arial"/>
                <a:cs typeface="Arial"/>
              </a:rPr>
              <a:t> </a:t>
            </a:r>
            <a:r>
              <a:rPr lang="en" altLang="zh-CN" sz="3000" spc="-229" dirty="0">
                <a:latin typeface="Arial"/>
                <a:cs typeface="Arial"/>
              </a:rPr>
              <a:t>∑</a:t>
            </a:r>
            <a:r>
              <a:rPr lang="en" altLang="zh-CN" sz="3000" spc="-345" baseline="-20833" dirty="0">
                <a:latin typeface="Arial"/>
                <a:cs typeface="Arial"/>
              </a:rPr>
              <a:t>s'</a:t>
            </a:r>
            <a:r>
              <a:rPr lang="en" altLang="zh-CN" sz="3000" spc="209" baseline="-20833" dirty="0">
                <a:latin typeface="Arial"/>
                <a:cs typeface="Arial"/>
              </a:rPr>
              <a:t> </a:t>
            </a:r>
            <a:r>
              <a:rPr lang="en" altLang="zh-CN" sz="3000" spc="-114" dirty="0">
                <a:latin typeface="Arial"/>
                <a:cs typeface="Arial"/>
              </a:rPr>
              <a:t>P(s'|</a:t>
            </a:r>
            <a:r>
              <a:rPr lang="en" altLang="zh-CN" sz="3000" spc="-114" dirty="0" err="1">
                <a:latin typeface="Arial"/>
                <a:cs typeface="Arial"/>
              </a:rPr>
              <a:t>s,a</a:t>
            </a:r>
            <a:r>
              <a:rPr lang="en" altLang="zh-CN" sz="3000" spc="-114" dirty="0">
                <a:latin typeface="Arial"/>
                <a:cs typeface="Arial"/>
              </a:rPr>
              <a:t>)</a:t>
            </a:r>
            <a:r>
              <a:rPr lang="en" altLang="zh-CN" sz="3000" spc="-125" dirty="0">
                <a:latin typeface="Arial"/>
                <a:cs typeface="Arial"/>
              </a:rPr>
              <a:t> </a:t>
            </a:r>
            <a:r>
              <a:rPr lang="en" altLang="zh-CN" sz="3000" spc="-195" dirty="0">
                <a:latin typeface="Arial"/>
                <a:cs typeface="Arial"/>
              </a:rPr>
              <a:t>(R(</a:t>
            </a:r>
            <a:r>
              <a:rPr lang="en" altLang="zh-CN" sz="3000" spc="-195" dirty="0" err="1">
                <a:latin typeface="Arial"/>
                <a:cs typeface="Arial"/>
              </a:rPr>
              <a:t>s,a,s</a:t>
            </a:r>
            <a:r>
              <a:rPr lang="en" altLang="zh-CN" sz="3000" spc="-195" dirty="0">
                <a:latin typeface="Arial"/>
                <a:cs typeface="Arial"/>
              </a:rPr>
              <a:t>')+</a:t>
            </a:r>
            <a:r>
              <a:rPr lang="en" altLang="zh-CN" sz="3000" spc="-145" dirty="0">
                <a:latin typeface="Arial"/>
                <a:cs typeface="Arial"/>
              </a:rPr>
              <a:t> </a:t>
            </a:r>
            <a:r>
              <a:rPr lang="el-GR" altLang="zh-CN" sz="3000" spc="-65" dirty="0">
                <a:latin typeface="Arial"/>
                <a:cs typeface="Arial"/>
              </a:rPr>
              <a:t>γ</a:t>
            </a:r>
            <a:r>
              <a:rPr lang="en" altLang="zh-CN" sz="3000" spc="-65" dirty="0" err="1">
                <a:latin typeface="Arial"/>
                <a:cs typeface="Arial"/>
              </a:rPr>
              <a:t>V</a:t>
            </a:r>
            <a:r>
              <a:rPr lang="en" altLang="zh-CN" sz="3000" spc="-97" baseline="-20833" dirty="0" err="1">
                <a:latin typeface="Arial"/>
                <a:cs typeface="Arial"/>
              </a:rPr>
              <a:t>k</a:t>
            </a:r>
            <a:r>
              <a:rPr lang="en" altLang="zh-CN" sz="3000" spc="-65" dirty="0">
                <a:latin typeface="Arial"/>
                <a:cs typeface="Arial"/>
              </a:rPr>
              <a:t>[s']) </a:t>
            </a:r>
            <a:r>
              <a:rPr lang="en" altLang="zh-CN" sz="3000" spc="-45" dirty="0">
                <a:latin typeface="Arial"/>
                <a:cs typeface="Arial"/>
              </a:rPr>
              <a:t>Translation:</a:t>
            </a:r>
            <a:endParaRPr lang="en" altLang="zh-CN" sz="30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lang="en" altLang="zh-CN" sz="3000" spc="-325" dirty="0">
                <a:latin typeface="Arial"/>
                <a:cs typeface="Arial"/>
              </a:rPr>
              <a:t>Take</a:t>
            </a:r>
            <a:r>
              <a:rPr lang="en" altLang="zh-CN" sz="3000" spc="-160" dirty="0">
                <a:latin typeface="Arial"/>
                <a:cs typeface="Arial"/>
              </a:rPr>
              <a:t> </a:t>
            </a:r>
            <a:r>
              <a:rPr lang="en" altLang="zh-CN" sz="3000" spc="-45" dirty="0">
                <a:latin typeface="Arial"/>
                <a:cs typeface="Arial"/>
              </a:rPr>
              <a:t>the</a:t>
            </a:r>
            <a:r>
              <a:rPr lang="en" altLang="zh-CN" sz="3000" spc="-150" dirty="0">
                <a:latin typeface="Arial"/>
                <a:cs typeface="Arial"/>
              </a:rPr>
              <a:t> value</a:t>
            </a:r>
            <a:r>
              <a:rPr lang="en" altLang="zh-CN" sz="3000" spc="-155" dirty="0">
                <a:latin typeface="Arial"/>
                <a:cs typeface="Arial"/>
              </a:rPr>
              <a:t> </a:t>
            </a:r>
            <a:r>
              <a:rPr lang="en" altLang="zh-CN" sz="3000" dirty="0">
                <a:latin typeface="Arial"/>
                <a:cs typeface="Arial"/>
              </a:rPr>
              <a:t>of</a:t>
            </a:r>
            <a:r>
              <a:rPr lang="en" altLang="zh-CN" sz="3000" spc="-145" dirty="0">
                <a:latin typeface="Arial"/>
                <a:cs typeface="Arial"/>
              </a:rPr>
              <a:t> </a:t>
            </a:r>
            <a:r>
              <a:rPr lang="en" altLang="zh-CN" sz="3000" spc="-240" dirty="0">
                <a:latin typeface="Arial"/>
                <a:cs typeface="Arial"/>
              </a:rPr>
              <a:t>a</a:t>
            </a:r>
            <a:r>
              <a:rPr lang="en" altLang="zh-CN" sz="3000" spc="-140" dirty="0">
                <a:latin typeface="Arial"/>
                <a:cs typeface="Arial"/>
              </a:rPr>
              <a:t> </a:t>
            </a:r>
            <a:r>
              <a:rPr lang="en" altLang="zh-CN" sz="3000" spc="-10" dirty="0">
                <a:latin typeface="Arial"/>
                <a:cs typeface="Arial"/>
              </a:rPr>
              <a:t>that</a:t>
            </a:r>
            <a:r>
              <a:rPr lang="en" altLang="zh-CN" sz="3000" spc="-170" dirty="0">
                <a:latin typeface="Arial"/>
                <a:cs typeface="Arial"/>
              </a:rPr>
              <a:t> </a:t>
            </a:r>
            <a:r>
              <a:rPr lang="en" altLang="zh-CN" sz="3000" spc="-195" dirty="0">
                <a:latin typeface="Arial"/>
                <a:cs typeface="Arial"/>
              </a:rPr>
              <a:t>gives</a:t>
            </a:r>
            <a:r>
              <a:rPr lang="en" altLang="zh-CN" sz="3000" spc="-170" dirty="0">
                <a:latin typeface="Arial"/>
                <a:cs typeface="Arial"/>
              </a:rPr>
              <a:t> </a:t>
            </a:r>
            <a:r>
              <a:rPr lang="en" altLang="zh-CN" sz="3000" spc="-45" dirty="0">
                <a:latin typeface="Arial"/>
                <a:cs typeface="Arial"/>
              </a:rPr>
              <a:t>the</a:t>
            </a:r>
            <a:r>
              <a:rPr lang="en" altLang="zh-CN" sz="3000" spc="-150" dirty="0">
                <a:latin typeface="Arial"/>
                <a:cs typeface="Arial"/>
              </a:rPr>
              <a:t> </a:t>
            </a:r>
            <a:r>
              <a:rPr lang="en" altLang="zh-CN" sz="3000" spc="-200" dirty="0">
                <a:latin typeface="Arial"/>
                <a:cs typeface="Arial"/>
              </a:rPr>
              <a:t>max</a:t>
            </a:r>
            <a:r>
              <a:rPr lang="en" altLang="zh-CN" sz="3000" spc="-155" dirty="0">
                <a:latin typeface="Arial"/>
                <a:cs typeface="Arial"/>
              </a:rPr>
              <a:t> </a:t>
            </a:r>
            <a:r>
              <a:rPr lang="en" altLang="zh-CN" sz="3000" spc="-285" dirty="0">
                <a:latin typeface="Arial"/>
                <a:cs typeface="Arial"/>
              </a:rPr>
              <a:t>value…</a:t>
            </a:r>
            <a:endParaRPr lang="en" altLang="zh-CN" sz="3000" dirty="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tabLst>
                <a:tab pos="393065" algn="l"/>
                <a:tab pos="393700" algn="l"/>
              </a:tabLst>
            </a:pPr>
            <a:r>
              <a:rPr lang="en" altLang="zh-CN" sz="3000" spc="-195" dirty="0">
                <a:latin typeface="Arial"/>
                <a:cs typeface="Arial"/>
              </a:rPr>
              <a:t>For</a:t>
            </a:r>
            <a:r>
              <a:rPr lang="en" altLang="zh-CN" sz="3000" spc="-114" dirty="0">
                <a:latin typeface="Arial"/>
                <a:cs typeface="Arial"/>
              </a:rPr>
              <a:t> </a:t>
            </a:r>
            <a:r>
              <a:rPr lang="en" altLang="zh-CN" sz="3000" spc="-195" dirty="0">
                <a:latin typeface="Arial"/>
                <a:cs typeface="Arial"/>
              </a:rPr>
              <a:t>each</a:t>
            </a:r>
            <a:r>
              <a:rPr lang="en" altLang="zh-CN" sz="3000" spc="-120" dirty="0">
                <a:latin typeface="Arial"/>
                <a:cs typeface="Arial"/>
              </a:rPr>
              <a:t> </a:t>
            </a:r>
            <a:r>
              <a:rPr lang="en" altLang="zh-CN" sz="3000" spc="-114" dirty="0">
                <a:latin typeface="Arial"/>
                <a:cs typeface="Arial"/>
              </a:rPr>
              <a:t>neighboring</a:t>
            </a:r>
            <a:r>
              <a:rPr lang="en" altLang="zh-CN" sz="3000" spc="-90" dirty="0">
                <a:latin typeface="Arial"/>
                <a:cs typeface="Arial"/>
              </a:rPr>
              <a:t> </a:t>
            </a:r>
            <a:r>
              <a:rPr lang="en" altLang="zh-CN" sz="3000" spc="-110" dirty="0">
                <a:latin typeface="Arial"/>
                <a:cs typeface="Arial"/>
              </a:rPr>
              <a:t>state</a:t>
            </a:r>
            <a:r>
              <a:rPr lang="en" altLang="zh-CN" sz="3000" spc="-145" dirty="0">
                <a:latin typeface="Arial"/>
                <a:cs typeface="Arial"/>
              </a:rPr>
              <a:t> </a:t>
            </a:r>
            <a:r>
              <a:rPr lang="en" altLang="zh-CN" sz="3000" spc="-155" dirty="0">
                <a:latin typeface="Arial"/>
                <a:cs typeface="Arial"/>
              </a:rPr>
              <a:t>and</a:t>
            </a:r>
            <a:r>
              <a:rPr lang="en" altLang="zh-CN" sz="3000" spc="-110" dirty="0">
                <a:latin typeface="Arial"/>
                <a:cs typeface="Arial"/>
              </a:rPr>
              <a:t> </a:t>
            </a:r>
            <a:r>
              <a:rPr lang="en" altLang="zh-CN" sz="3000" spc="-90" dirty="0">
                <a:latin typeface="Arial"/>
                <a:cs typeface="Arial"/>
              </a:rPr>
              <a:t>action</a:t>
            </a:r>
            <a:r>
              <a:rPr lang="en" altLang="zh-CN" sz="3000" spc="-114" dirty="0">
                <a:latin typeface="Arial"/>
                <a:cs typeface="Arial"/>
              </a:rPr>
              <a:t> </a:t>
            </a:r>
            <a:r>
              <a:rPr lang="en" altLang="zh-CN" sz="3000" spc="-50" dirty="0">
                <a:latin typeface="Arial"/>
                <a:cs typeface="Arial"/>
              </a:rPr>
              <a:t>a</a:t>
            </a:r>
            <a:endParaRPr lang="en" altLang="zh-CN" sz="3000" dirty="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spcBef>
                <a:spcPts val="15"/>
              </a:spcBef>
              <a:buChar char="–"/>
              <a:tabLst>
                <a:tab pos="795020" algn="l"/>
              </a:tabLst>
            </a:pPr>
            <a:r>
              <a:rPr lang="en" altLang="zh-CN" sz="2600" spc="-10" dirty="0">
                <a:latin typeface="Arial"/>
                <a:cs typeface="Arial"/>
              </a:rPr>
              <a:t>Multiply</a:t>
            </a:r>
            <a:r>
              <a:rPr lang="en" altLang="zh-CN" sz="2600" spc="-140" dirty="0">
                <a:latin typeface="Arial"/>
                <a:cs typeface="Arial"/>
              </a:rPr>
              <a:t> </a:t>
            </a:r>
            <a:r>
              <a:rPr lang="en" altLang="zh-CN" sz="2600" spc="-40" dirty="0">
                <a:latin typeface="Arial"/>
                <a:cs typeface="Arial"/>
              </a:rPr>
              <a:t>the</a:t>
            </a:r>
            <a:r>
              <a:rPr lang="en" altLang="zh-CN" sz="2600" spc="-120" dirty="0">
                <a:latin typeface="Arial"/>
                <a:cs typeface="Arial"/>
              </a:rPr>
              <a:t> </a:t>
            </a:r>
            <a:r>
              <a:rPr lang="en" altLang="zh-CN" sz="2600" spc="-50" dirty="0">
                <a:latin typeface="Arial"/>
                <a:cs typeface="Arial"/>
              </a:rPr>
              <a:t>transition</a:t>
            </a:r>
            <a:r>
              <a:rPr lang="en" altLang="zh-CN" sz="2600" spc="-130" dirty="0">
                <a:latin typeface="Arial"/>
                <a:cs typeface="Arial"/>
              </a:rPr>
              <a:t> </a:t>
            </a:r>
            <a:r>
              <a:rPr lang="en" altLang="zh-CN" sz="2600" spc="-50" dirty="0">
                <a:latin typeface="Arial"/>
                <a:cs typeface="Arial"/>
              </a:rPr>
              <a:t>probability</a:t>
            </a:r>
            <a:r>
              <a:rPr lang="en" altLang="zh-CN" sz="2600" spc="-140" dirty="0">
                <a:latin typeface="Arial"/>
                <a:cs typeface="Arial"/>
              </a:rPr>
              <a:t> </a:t>
            </a:r>
            <a:r>
              <a:rPr lang="en" altLang="zh-CN" sz="2600" spc="-35" dirty="0">
                <a:latin typeface="Arial"/>
                <a:cs typeface="Arial"/>
              </a:rPr>
              <a:t>from</a:t>
            </a:r>
            <a:r>
              <a:rPr lang="en" altLang="zh-CN" sz="2600" spc="-120" dirty="0">
                <a:latin typeface="Arial"/>
                <a:cs typeface="Arial"/>
              </a:rPr>
              <a:t> </a:t>
            </a:r>
            <a:r>
              <a:rPr lang="en" altLang="zh-CN" sz="2600" spc="-95" dirty="0">
                <a:latin typeface="Arial"/>
                <a:cs typeface="Arial"/>
              </a:rPr>
              <a:t>state</a:t>
            </a:r>
            <a:r>
              <a:rPr lang="en" altLang="zh-CN" sz="2600" spc="-135" dirty="0">
                <a:latin typeface="Arial"/>
                <a:cs typeface="Arial"/>
              </a:rPr>
              <a:t> </a:t>
            </a:r>
            <a:r>
              <a:rPr lang="en" altLang="zh-CN" sz="2600" spc="-290" dirty="0">
                <a:latin typeface="Arial"/>
                <a:cs typeface="Arial"/>
              </a:rPr>
              <a:t>s</a:t>
            </a:r>
            <a:r>
              <a:rPr lang="en" altLang="zh-CN" sz="2600" spc="-110" dirty="0">
                <a:latin typeface="Arial"/>
                <a:cs typeface="Arial"/>
              </a:rPr>
              <a:t> </a:t>
            </a:r>
            <a:r>
              <a:rPr lang="en" altLang="zh-CN" sz="2600" dirty="0">
                <a:latin typeface="Arial"/>
                <a:cs typeface="Arial"/>
              </a:rPr>
              <a:t>to</a:t>
            </a:r>
            <a:r>
              <a:rPr lang="en" altLang="zh-CN" sz="2600" spc="-120" dirty="0">
                <a:latin typeface="Arial"/>
                <a:cs typeface="Arial"/>
              </a:rPr>
              <a:t> </a:t>
            </a:r>
            <a:r>
              <a:rPr lang="en" altLang="zh-CN" sz="2600" spc="-100" dirty="0">
                <a:latin typeface="Arial"/>
                <a:cs typeface="Arial"/>
              </a:rPr>
              <a:t>state</a:t>
            </a:r>
            <a:r>
              <a:rPr lang="en" altLang="zh-CN" sz="2600" spc="-135" dirty="0">
                <a:latin typeface="Arial"/>
                <a:cs typeface="Arial"/>
              </a:rPr>
              <a:t> </a:t>
            </a:r>
            <a:r>
              <a:rPr lang="en" altLang="zh-CN" sz="2600" spc="-120" dirty="0">
                <a:latin typeface="Arial"/>
                <a:cs typeface="Arial"/>
              </a:rPr>
              <a:t>s’</a:t>
            </a:r>
            <a:r>
              <a:rPr lang="en" altLang="zh-CN" sz="2600" spc="-110" dirty="0">
                <a:latin typeface="Arial"/>
                <a:cs typeface="Arial"/>
              </a:rPr>
              <a:t> </a:t>
            </a:r>
            <a:r>
              <a:rPr lang="en" altLang="zh-CN" sz="2600" dirty="0">
                <a:latin typeface="Arial"/>
                <a:cs typeface="Arial"/>
              </a:rPr>
              <a:t>with</a:t>
            </a:r>
            <a:r>
              <a:rPr lang="en" altLang="zh-CN" sz="2600" spc="-125" dirty="0">
                <a:latin typeface="Arial"/>
                <a:cs typeface="Arial"/>
              </a:rPr>
              <a:t> </a:t>
            </a:r>
            <a:r>
              <a:rPr lang="en" altLang="zh-CN" sz="2600" spc="-75" dirty="0">
                <a:latin typeface="Arial"/>
                <a:cs typeface="Arial"/>
              </a:rPr>
              <a:t>action</a:t>
            </a:r>
            <a:r>
              <a:rPr lang="en" altLang="zh-CN" sz="2600" spc="-114" dirty="0">
                <a:latin typeface="Arial"/>
                <a:cs typeface="Arial"/>
              </a:rPr>
              <a:t> </a:t>
            </a:r>
            <a:r>
              <a:rPr lang="en" altLang="zh-CN" sz="2600" spc="-210" dirty="0">
                <a:latin typeface="Arial"/>
                <a:cs typeface="Arial"/>
              </a:rPr>
              <a:t>a</a:t>
            </a:r>
            <a:r>
              <a:rPr lang="en" altLang="zh-CN" sz="2600" spc="-114" dirty="0">
                <a:latin typeface="Arial"/>
                <a:cs typeface="Arial"/>
              </a:rPr>
              <a:t> </a:t>
            </a:r>
            <a:r>
              <a:rPr lang="en" altLang="zh-CN" sz="2600" spc="-25" dirty="0">
                <a:latin typeface="Arial"/>
                <a:cs typeface="Arial"/>
              </a:rPr>
              <a:t>by</a:t>
            </a:r>
            <a:endParaRPr lang="en" altLang="zh-CN" sz="2600" dirty="0">
              <a:latin typeface="Arial"/>
              <a:cs typeface="Arial"/>
            </a:endParaRPr>
          </a:p>
          <a:p>
            <a:pPr marL="794385" lvl="1" indent="-287020">
              <a:lnSpc>
                <a:spcPct val="100000"/>
              </a:lnSpc>
              <a:buChar char="–"/>
              <a:tabLst>
                <a:tab pos="795020" algn="l"/>
              </a:tabLst>
            </a:pPr>
            <a:r>
              <a:rPr lang="en" altLang="zh-CN" sz="2600" spc="-204" dirty="0">
                <a:latin typeface="Arial"/>
                <a:cs typeface="Arial"/>
              </a:rPr>
              <a:t>The</a:t>
            </a:r>
            <a:r>
              <a:rPr lang="en" altLang="zh-CN" sz="2600" spc="-145" dirty="0">
                <a:latin typeface="Arial"/>
                <a:cs typeface="Arial"/>
              </a:rPr>
              <a:t> </a:t>
            </a:r>
            <a:r>
              <a:rPr lang="en" altLang="zh-CN" sz="2600" spc="-175" dirty="0">
                <a:latin typeface="Arial"/>
                <a:cs typeface="Arial"/>
              </a:rPr>
              <a:t>sum</a:t>
            </a:r>
            <a:r>
              <a:rPr lang="en" altLang="zh-CN" sz="2600" spc="-130" dirty="0">
                <a:latin typeface="Arial"/>
                <a:cs typeface="Arial"/>
              </a:rPr>
              <a:t> </a:t>
            </a:r>
            <a:r>
              <a:rPr lang="en" altLang="zh-CN" sz="2600" spc="-25" dirty="0">
                <a:latin typeface="Arial"/>
                <a:cs typeface="Arial"/>
              </a:rPr>
              <a:t>of</a:t>
            </a:r>
            <a:endParaRPr lang="en" altLang="zh-CN" sz="2600" dirty="0">
              <a:latin typeface="Arial"/>
              <a:cs typeface="Arial"/>
            </a:endParaRPr>
          </a:p>
          <a:p>
            <a:pPr marL="1193800" lvl="2" indent="-229235">
              <a:lnSpc>
                <a:spcPct val="100000"/>
              </a:lnSpc>
              <a:spcBef>
                <a:spcPts val="20"/>
              </a:spcBef>
              <a:tabLst>
                <a:tab pos="1193800" algn="l"/>
                <a:tab pos="1194435" algn="l"/>
              </a:tabLst>
            </a:pPr>
            <a:r>
              <a:rPr lang="en" altLang="zh-CN" sz="2200" spc="-20" dirty="0">
                <a:latin typeface="Arial"/>
                <a:cs typeface="Arial"/>
              </a:rPr>
              <a:t>the</a:t>
            </a:r>
            <a:r>
              <a:rPr lang="en" altLang="zh-CN" sz="2200" spc="-95" dirty="0">
                <a:latin typeface="Arial"/>
                <a:cs typeface="Arial"/>
              </a:rPr>
              <a:t> </a:t>
            </a:r>
            <a:r>
              <a:rPr lang="en" altLang="zh-CN" sz="2200" spc="-75" dirty="0">
                <a:latin typeface="Arial"/>
                <a:cs typeface="Arial"/>
              </a:rPr>
              <a:t>reward</a:t>
            </a:r>
            <a:r>
              <a:rPr lang="en" altLang="zh-CN" sz="2200" spc="-135" dirty="0">
                <a:latin typeface="Arial"/>
                <a:cs typeface="Arial"/>
              </a:rPr>
              <a:t> </a:t>
            </a:r>
            <a:r>
              <a:rPr lang="en" altLang="zh-CN" sz="2200" spc="-10" dirty="0">
                <a:latin typeface="Arial"/>
                <a:cs typeface="Arial"/>
              </a:rPr>
              <a:t>for</a:t>
            </a:r>
            <a:r>
              <a:rPr lang="en" altLang="zh-CN" sz="2200" spc="-114" dirty="0">
                <a:latin typeface="Arial"/>
                <a:cs typeface="Arial"/>
              </a:rPr>
              <a:t> </a:t>
            </a:r>
            <a:r>
              <a:rPr lang="en" altLang="zh-CN" sz="2200" spc="-65" dirty="0">
                <a:latin typeface="Arial"/>
                <a:cs typeface="Arial"/>
              </a:rPr>
              <a:t>entering</a:t>
            </a:r>
            <a:r>
              <a:rPr lang="en" altLang="zh-CN" sz="2200" spc="-100" dirty="0">
                <a:latin typeface="Arial"/>
                <a:cs typeface="Arial"/>
              </a:rPr>
              <a:t> s’ </a:t>
            </a:r>
            <a:r>
              <a:rPr lang="en" altLang="zh-CN" sz="2200" spc="-25" dirty="0">
                <a:latin typeface="Arial"/>
                <a:cs typeface="Arial"/>
              </a:rPr>
              <a:t>from</a:t>
            </a:r>
            <a:r>
              <a:rPr lang="en" altLang="zh-CN" sz="2200" spc="-105" dirty="0">
                <a:latin typeface="Arial"/>
                <a:cs typeface="Arial"/>
              </a:rPr>
              <a:t> </a:t>
            </a:r>
            <a:r>
              <a:rPr lang="en" altLang="zh-CN" sz="2200" spc="-250" dirty="0">
                <a:latin typeface="Arial"/>
                <a:cs typeface="Arial"/>
              </a:rPr>
              <a:t>s</a:t>
            </a:r>
            <a:r>
              <a:rPr lang="en" altLang="zh-CN" sz="2200" spc="-105" dirty="0">
                <a:latin typeface="Arial"/>
                <a:cs typeface="Arial"/>
              </a:rPr>
              <a:t> </a:t>
            </a:r>
            <a:r>
              <a:rPr lang="en" altLang="zh-CN" sz="2200" dirty="0">
                <a:latin typeface="Arial"/>
                <a:cs typeface="Arial"/>
              </a:rPr>
              <a:t>with</a:t>
            </a:r>
            <a:r>
              <a:rPr lang="en" altLang="zh-CN" sz="2200" spc="-120" dirty="0">
                <a:latin typeface="Arial"/>
                <a:cs typeface="Arial"/>
              </a:rPr>
              <a:t> </a:t>
            </a:r>
            <a:r>
              <a:rPr lang="en" altLang="zh-CN" sz="2200" spc="-180" dirty="0">
                <a:latin typeface="Arial"/>
                <a:cs typeface="Arial"/>
              </a:rPr>
              <a:t>a</a:t>
            </a:r>
            <a:r>
              <a:rPr lang="en" altLang="zh-CN" sz="2200" spc="-110" dirty="0">
                <a:latin typeface="Arial"/>
                <a:cs typeface="Arial"/>
              </a:rPr>
              <a:t> </a:t>
            </a:r>
            <a:r>
              <a:rPr lang="en" altLang="zh-CN" sz="2200" spc="-25" dirty="0">
                <a:latin typeface="Arial"/>
                <a:cs typeface="Arial"/>
              </a:rPr>
              <a:t>and</a:t>
            </a:r>
            <a:endParaRPr lang="en" altLang="zh-CN" sz="2200" dirty="0">
              <a:latin typeface="Arial"/>
              <a:cs typeface="Arial"/>
            </a:endParaRPr>
          </a:p>
          <a:p>
            <a:pPr marL="1193800" lvl="2" indent="-229235">
              <a:lnSpc>
                <a:spcPct val="100000"/>
              </a:lnSpc>
              <a:tabLst>
                <a:tab pos="1193800" algn="l"/>
                <a:tab pos="1194435" algn="l"/>
              </a:tabLst>
            </a:pPr>
            <a:r>
              <a:rPr lang="en" altLang="zh-CN" sz="2200" spc="-175" dirty="0">
                <a:latin typeface="Arial"/>
                <a:cs typeface="Arial"/>
              </a:rPr>
              <a:t>The</a:t>
            </a:r>
            <a:r>
              <a:rPr lang="en" altLang="zh-CN" sz="2200" spc="-95" dirty="0">
                <a:latin typeface="Arial"/>
                <a:cs typeface="Arial"/>
              </a:rPr>
              <a:t> </a:t>
            </a:r>
            <a:r>
              <a:rPr lang="en" altLang="zh-CN" sz="2200" spc="-55" dirty="0">
                <a:latin typeface="Arial"/>
                <a:cs typeface="Arial"/>
              </a:rPr>
              <a:t>product</a:t>
            </a:r>
            <a:r>
              <a:rPr lang="en" altLang="zh-CN" sz="2200" spc="-114" dirty="0">
                <a:latin typeface="Arial"/>
                <a:cs typeface="Arial"/>
              </a:rPr>
              <a:t> </a:t>
            </a:r>
            <a:r>
              <a:rPr lang="en" altLang="zh-CN" sz="2200" dirty="0">
                <a:latin typeface="Arial"/>
                <a:cs typeface="Arial"/>
              </a:rPr>
              <a:t>of</a:t>
            </a:r>
            <a:r>
              <a:rPr lang="en" altLang="zh-CN" sz="2200" spc="-95" dirty="0">
                <a:latin typeface="Arial"/>
                <a:cs typeface="Arial"/>
              </a:rPr>
              <a:t> </a:t>
            </a:r>
            <a:r>
              <a:rPr lang="en" altLang="zh-CN" sz="2200" spc="-35" dirty="0">
                <a:latin typeface="Arial"/>
                <a:cs typeface="Arial"/>
              </a:rPr>
              <a:t>the</a:t>
            </a:r>
            <a:r>
              <a:rPr lang="en" altLang="zh-CN" sz="2200" spc="-105" dirty="0">
                <a:latin typeface="Arial"/>
                <a:cs typeface="Arial"/>
              </a:rPr>
              <a:t> </a:t>
            </a:r>
            <a:r>
              <a:rPr lang="en" altLang="zh-CN" sz="2200" spc="-85" dirty="0">
                <a:latin typeface="Arial"/>
                <a:cs typeface="Arial"/>
              </a:rPr>
              <a:t>discount</a:t>
            </a:r>
            <a:r>
              <a:rPr lang="en" altLang="zh-CN" sz="2200" spc="-100" dirty="0">
                <a:latin typeface="Arial"/>
                <a:cs typeface="Arial"/>
              </a:rPr>
              <a:t> </a:t>
            </a:r>
            <a:r>
              <a:rPr lang="en" altLang="zh-CN" sz="2200" spc="-110" dirty="0">
                <a:latin typeface="Arial"/>
                <a:cs typeface="Arial"/>
              </a:rPr>
              <a:t>value by</a:t>
            </a:r>
            <a:r>
              <a:rPr lang="en" altLang="zh-CN" sz="2200" spc="-100" dirty="0">
                <a:latin typeface="Arial"/>
                <a:cs typeface="Arial"/>
              </a:rPr>
              <a:t> </a:t>
            </a:r>
            <a:r>
              <a:rPr lang="en" altLang="zh-CN" sz="2200" spc="-30" dirty="0">
                <a:latin typeface="Arial"/>
                <a:cs typeface="Arial"/>
              </a:rPr>
              <a:t>the</a:t>
            </a:r>
            <a:r>
              <a:rPr lang="en" altLang="zh-CN" sz="2200" spc="-90" dirty="0">
                <a:latin typeface="Arial"/>
                <a:cs typeface="Arial"/>
              </a:rPr>
              <a:t> </a:t>
            </a:r>
            <a:r>
              <a:rPr lang="en" altLang="zh-CN" sz="2200" spc="-150" dirty="0">
                <a:latin typeface="Arial"/>
                <a:cs typeface="Arial"/>
              </a:rPr>
              <a:t>Value</a:t>
            </a:r>
            <a:r>
              <a:rPr lang="en" altLang="zh-CN" sz="2200" spc="-110" dirty="0">
                <a:latin typeface="Arial"/>
                <a:cs typeface="Arial"/>
              </a:rPr>
              <a:t> </a:t>
            </a:r>
            <a:r>
              <a:rPr lang="en" altLang="zh-CN" sz="2200" spc="-65" dirty="0">
                <a:latin typeface="Arial"/>
                <a:cs typeface="Arial"/>
              </a:rPr>
              <a:t>table</a:t>
            </a:r>
            <a:r>
              <a:rPr lang="en" altLang="zh-CN" sz="2200" spc="-95" dirty="0">
                <a:latin typeface="Arial"/>
                <a:cs typeface="Arial"/>
              </a:rPr>
              <a:t> </a:t>
            </a:r>
            <a:r>
              <a:rPr lang="en" altLang="zh-CN" sz="2200" spc="-10" dirty="0">
                <a:latin typeface="Arial"/>
                <a:cs typeface="Arial"/>
              </a:rPr>
              <a:t>for</a:t>
            </a:r>
            <a:r>
              <a:rPr lang="en" altLang="zh-CN" sz="2200" spc="-105" dirty="0">
                <a:latin typeface="Arial"/>
                <a:cs typeface="Arial"/>
              </a:rPr>
              <a:t> </a:t>
            </a:r>
            <a:r>
              <a:rPr lang="en" altLang="zh-CN" sz="2200" spc="-25" dirty="0">
                <a:latin typeface="Arial"/>
                <a:cs typeface="Arial"/>
              </a:rPr>
              <a:t>s’</a:t>
            </a:r>
            <a:endParaRPr lang="en" altLang="zh-CN" sz="2200" dirty="0">
              <a:latin typeface="Arial"/>
              <a:cs typeface="Arial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6133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5F9E5-1000-4C45-B6CA-559E3790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Question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C6F8C1-CA88-654A-B3C2-44E77416C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Give me all the pieces needed to run an MDP for the simple</a:t>
            </a:r>
            <a:r>
              <a:rPr kumimoji="1" lang="zh-CN" altLang="en-US" dirty="0"/>
              <a:t> </a:t>
            </a:r>
            <a:r>
              <a:rPr kumimoji="1" lang="en" altLang="zh-CN" dirty="0"/>
              <a:t>game of your choice</a:t>
            </a:r>
          </a:p>
          <a:p>
            <a:pPr lvl="1"/>
            <a:r>
              <a:rPr kumimoji="1" lang="en" altLang="zh-CN" dirty="0"/>
              <a:t>S is the set of all states </a:t>
            </a:r>
          </a:p>
          <a:p>
            <a:pPr lvl="1"/>
            <a:r>
              <a:rPr kumimoji="1" lang="en" altLang="zh-CN" dirty="0"/>
              <a:t>A is the set of all actions</a:t>
            </a:r>
          </a:p>
          <a:p>
            <a:pPr lvl="1"/>
            <a:r>
              <a:rPr kumimoji="1" lang="en" altLang="zh-CN" dirty="0"/>
              <a:t>P is state transition function specifying P(s'|</a:t>
            </a:r>
            <a:r>
              <a:rPr kumimoji="1" lang="en" altLang="zh-CN" dirty="0" err="1"/>
              <a:t>s,a</a:t>
            </a:r>
            <a:r>
              <a:rPr kumimoji="1" lang="en" altLang="zh-CN" dirty="0"/>
              <a:t>) </a:t>
            </a:r>
          </a:p>
          <a:p>
            <a:pPr lvl="1"/>
            <a:r>
              <a:rPr kumimoji="1" lang="en" altLang="zh-CN" dirty="0"/>
              <a:t>R is a reward function R(</a:t>
            </a:r>
            <a:r>
              <a:rPr kumimoji="1" lang="en" altLang="zh-CN" dirty="0" err="1"/>
              <a:t>s,a,s</a:t>
            </a:r>
            <a:r>
              <a:rPr kumimoji="1" lang="en" altLang="zh-CN" dirty="0"/>
              <a:t>')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232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A7C58-BD4D-B24A-8607-6DA6602C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Pros/Cons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6FAD80-016E-DC4B-8788-31BA3BAF9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Pros</a:t>
            </a:r>
          </a:p>
          <a:p>
            <a:pPr lvl="1"/>
            <a:r>
              <a:rPr kumimoji="1" lang="en" altLang="zh-CN" dirty="0"/>
              <a:t>Once value iteration is done running we have an agent that can act optimally in any state very, very quickly (table lookup)</a:t>
            </a:r>
          </a:p>
          <a:p>
            <a:r>
              <a:rPr kumimoji="1" lang="en" altLang="zh-CN" dirty="0"/>
              <a:t>Cons:</a:t>
            </a:r>
          </a:p>
          <a:p>
            <a:pPr lvl="1"/>
            <a:r>
              <a:rPr kumimoji="1" lang="en" altLang="zh-CN" dirty="0"/>
              <a:t>Once value iteration is done running</a:t>
            </a:r>
          </a:p>
          <a:p>
            <a:pPr lvl="1"/>
            <a:r>
              <a:rPr kumimoji="1" lang="en" altLang="zh-CN" dirty="0"/>
              <a:t>What if we don’t have a transition function? IE we don’t know probability of getting from s to s’?</a:t>
            </a:r>
          </a:p>
          <a:p>
            <a:pPr lvl="2"/>
            <a:r>
              <a:rPr kumimoji="1" lang="en" altLang="zh-CN" dirty="0"/>
              <a:t>What if we have a black box that allows us to simulate it…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476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7DB33F-ECE0-024A-9768-678402799496}"/>
              </a:ext>
            </a:extLst>
          </p:cNvPr>
          <p:cNvSpPr txBox="1"/>
          <p:nvPr/>
        </p:nvSpPr>
        <p:spPr>
          <a:xfrm>
            <a:off x="-922713" y="206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146A6E3-FB77-D84F-998F-0E622C8A2F5F}"/>
              </a:ext>
            </a:extLst>
          </p:cNvPr>
          <p:cNvSpPr txBox="1"/>
          <p:nvPr/>
        </p:nvSpPr>
        <p:spPr>
          <a:xfrm>
            <a:off x="779170" y="192150"/>
            <a:ext cx="106311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3385" marR="5080" indent="-4211320">
              <a:lnSpc>
                <a:spcPct val="100000"/>
              </a:lnSpc>
              <a:spcBef>
                <a:spcPts val="95"/>
              </a:spcBef>
            </a:pPr>
            <a:r>
              <a:rPr sz="4000" spc="-390" dirty="0">
                <a:latin typeface="Arial"/>
                <a:cs typeface="Arial"/>
              </a:rPr>
              <a:t>Seems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45" dirty="0">
                <a:latin typeface="Arial"/>
                <a:cs typeface="Arial"/>
              </a:rPr>
              <a:t>like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80" dirty="0">
                <a:latin typeface="Arial"/>
                <a:cs typeface="Arial"/>
              </a:rPr>
              <a:t>we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254" dirty="0">
                <a:latin typeface="Arial"/>
                <a:cs typeface="Arial"/>
              </a:rPr>
              <a:t>have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254" dirty="0">
                <a:latin typeface="Arial"/>
                <a:cs typeface="Arial"/>
              </a:rPr>
              <a:t>some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50" dirty="0">
                <a:latin typeface="Arial"/>
                <a:cs typeface="Arial"/>
              </a:rPr>
              <a:t>extra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50" dirty="0">
                <a:latin typeface="Arial"/>
                <a:cs typeface="Arial"/>
              </a:rPr>
              <a:t>stuff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80" dirty="0">
                <a:latin typeface="Arial"/>
                <a:cs typeface="Arial"/>
              </a:rPr>
              <a:t>we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0" dirty="0">
                <a:latin typeface="Arial"/>
                <a:cs typeface="Arial"/>
              </a:rPr>
              <a:t>don’t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50" dirty="0">
                <a:latin typeface="Arial"/>
                <a:cs typeface="Arial"/>
              </a:rPr>
              <a:t>really </a:t>
            </a:r>
            <a:r>
              <a:rPr sz="4000" spc="-200" dirty="0">
                <a:latin typeface="Arial"/>
                <a:cs typeface="Arial"/>
              </a:rPr>
              <a:t>need</a:t>
            </a:r>
            <a:r>
              <a:rPr sz="4000" spc="-175" dirty="0">
                <a:latin typeface="Arial"/>
                <a:cs typeface="Arial"/>
              </a:rPr>
              <a:t> </a:t>
            </a:r>
            <a:r>
              <a:rPr sz="4000" spc="-20" dirty="0">
                <a:latin typeface="Arial"/>
                <a:cs typeface="Arial"/>
              </a:rPr>
              <a:t>huh?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9E7864-D888-4146-91FF-4BC99553C186}"/>
              </a:ext>
            </a:extLst>
          </p:cNvPr>
          <p:cNvSpPr txBox="1"/>
          <p:nvPr/>
        </p:nvSpPr>
        <p:spPr>
          <a:xfrm>
            <a:off x="2792222" y="2681829"/>
            <a:ext cx="6605905" cy="119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5295" marR="30480" indent="-1687830">
              <a:lnSpc>
                <a:spcPct val="120000"/>
              </a:lnSpc>
              <a:spcBef>
                <a:spcPts val="95"/>
              </a:spcBef>
            </a:pPr>
            <a:r>
              <a:rPr sz="3200" spc="-180" dirty="0">
                <a:latin typeface="Arial"/>
                <a:cs typeface="Arial"/>
              </a:rPr>
              <a:t>Q</a:t>
            </a:r>
            <a:r>
              <a:rPr sz="3150" spc="-270" baseline="-21164" dirty="0">
                <a:latin typeface="Arial"/>
                <a:cs typeface="Arial"/>
              </a:rPr>
              <a:t>k+1</a:t>
            </a:r>
            <a:r>
              <a:rPr sz="3200" spc="-180" dirty="0">
                <a:latin typeface="Arial"/>
                <a:cs typeface="Arial"/>
              </a:rPr>
              <a:t>(s,a)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85" dirty="0">
                <a:latin typeface="Arial"/>
                <a:cs typeface="Arial"/>
              </a:rPr>
              <a:t>=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∑</a:t>
            </a:r>
            <a:r>
              <a:rPr sz="3150" spc="-322" baseline="-21164" dirty="0">
                <a:latin typeface="Arial"/>
                <a:cs typeface="Arial"/>
              </a:rPr>
              <a:t>s'</a:t>
            </a:r>
            <a:r>
              <a:rPr sz="3150" spc="262" baseline="-21164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P(s'|s,a)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(R(s,a,s')+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120" dirty="0">
                <a:latin typeface="Arial"/>
                <a:cs typeface="Arial"/>
              </a:rPr>
              <a:t>γV</a:t>
            </a:r>
            <a:r>
              <a:rPr sz="3150" spc="-179" baseline="-21164" dirty="0">
                <a:latin typeface="Arial"/>
                <a:cs typeface="Arial"/>
              </a:rPr>
              <a:t>k</a:t>
            </a:r>
            <a:r>
              <a:rPr sz="3200" spc="-120" dirty="0">
                <a:latin typeface="Arial"/>
                <a:cs typeface="Arial"/>
              </a:rPr>
              <a:t>(s')) </a:t>
            </a:r>
            <a:r>
              <a:rPr sz="3200" spc="-204" dirty="0">
                <a:latin typeface="Arial"/>
                <a:cs typeface="Arial"/>
              </a:rPr>
              <a:t>V</a:t>
            </a:r>
            <a:r>
              <a:rPr sz="3150" spc="-307" baseline="-21164" dirty="0">
                <a:latin typeface="Arial"/>
                <a:cs typeface="Arial"/>
              </a:rPr>
              <a:t>k</a:t>
            </a:r>
            <a:r>
              <a:rPr sz="3200" spc="-204" dirty="0">
                <a:latin typeface="Arial"/>
                <a:cs typeface="Arial"/>
              </a:rPr>
              <a:t>(s)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285" dirty="0">
                <a:latin typeface="Arial"/>
                <a:cs typeface="Arial"/>
              </a:rPr>
              <a:t>=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max</a:t>
            </a:r>
            <a:r>
              <a:rPr sz="3150" spc="-277" baseline="-21164" dirty="0">
                <a:latin typeface="Arial"/>
                <a:cs typeface="Arial"/>
              </a:rPr>
              <a:t>a</a:t>
            </a:r>
            <a:r>
              <a:rPr sz="3150" spc="157" baseline="-21164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Q</a:t>
            </a:r>
            <a:r>
              <a:rPr sz="3150" spc="-67" baseline="-21164" dirty="0">
                <a:latin typeface="Arial"/>
                <a:cs typeface="Arial"/>
              </a:rPr>
              <a:t>k</a:t>
            </a:r>
            <a:r>
              <a:rPr sz="3200" spc="-45" dirty="0">
                <a:latin typeface="Arial"/>
                <a:cs typeface="Arial"/>
              </a:rPr>
              <a:t>(s,a)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234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7DB33F-ECE0-024A-9768-678402799496}"/>
              </a:ext>
            </a:extLst>
          </p:cNvPr>
          <p:cNvSpPr txBox="1"/>
          <p:nvPr/>
        </p:nvSpPr>
        <p:spPr>
          <a:xfrm>
            <a:off x="-922713" y="206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146A6E3-FB77-D84F-998F-0E622C8A2F5F}"/>
              </a:ext>
            </a:extLst>
          </p:cNvPr>
          <p:cNvSpPr txBox="1"/>
          <p:nvPr/>
        </p:nvSpPr>
        <p:spPr>
          <a:xfrm>
            <a:off x="779170" y="192150"/>
            <a:ext cx="106311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3385" marR="5080" indent="-4211320">
              <a:lnSpc>
                <a:spcPct val="100000"/>
              </a:lnSpc>
              <a:spcBef>
                <a:spcPts val="95"/>
              </a:spcBef>
            </a:pPr>
            <a:r>
              <a:rPr sz="4000" spc="-390" dirty="0">
                <a:latin typeface="Arial"/>
                <a:cs typeface="Arial"/>
              </a:rPr>
              <a:t>Seems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45" dirty="0">
                <a:latin typeface="Arial"/>
                <a:cs typeface="Arial"/>
              </a:rPr>
              <a:t>like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80" dirty="0">
                <a:latin typeface="Arial"/>
                <a:cs typeface="Arial"/>
              </a:rPr>
              <a:t>we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254" dirty="0">
                <a:latin typeface="Arial"/>
                <a:cs typeface="Arial"/>
              </a:rPr>
              <a:t>have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254" dirty="0">
                <a:latin typeface="Arial"/>
                <a:cs typeface="Arial"/>
              </a:rPr>
              <a:t>some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50" dirty="0">
                <a:latin typeface="Arial"/>
                <a:cs typeface="Arial"/>
              </a:rPr>
              <a:t>extra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50" dirty="0">
                <a:latin typeface="Arial"/>
                <a:cs typeface="Arial"/>
              </a:rPr>
              <a:t>stuff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80" dirty="0">
                <a:latin typeface="Arial"/>
                <a:cs typeface="Arial"/>
              </a:rPr>
              <a:t>we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10" dirty="0">
                <a:latin typeface="Arial"/>
                <a:cs typeface="Arial"/>
              </a:rPr>
              <a:t>don’t</a:t>
            </a:r>
            <a:r>
              <a:rPr sz="4000" spc="-195" dirty="0">
                <a:latin typeface="Arial"/>
                <a:cs typeface="Arial"/>
              </a:rPr>
              <a:t> </a:t>
            </a:r>
            <a:r>
              <a:rPr sz="4000" spc="-50" dirty="0">
                <a:latin typeface="Arial"/>
                <a:cs typeface="Arial"/>
              </a:rPr>
              <a:t>really </a:t>
            </a:r>
            <a:r>
              <a:rPr sz="4000" spc="-200" dirty="0">
                <a:latin typeface="Arial"/>
                <a:cs typeface="Arial"/>
              </a:rPr>
              <a:t>need</a:t>
            </a:r>
            <a:r>
              <a:rPr sz="4000" spc="-175" dirty="0">
                <a:latin typeface="Arial"/>
                <a:cs typeface="Arial"/>
              </a:rPr>
              <a:t> </a:t>
            </a:r>
            <a:r>
              <a:rPr sz="4000" spc="-20" dirty="0">
                <a:latin typeface="Arial"/>
                <a:cs typeface="Arial"/>
              </a:rPr>
              <a:t>huh?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9E7864-D888-4146-91FF-4BC99553C186}"/>
              </a:ext>
            </a:extLst>
          </p:cNvPr>
          <p:cNvSpPr txBox="1"/>
          <p:nvPr/>
        </p:nvSpPr>
        <p:spPr>
          <a:xfrm>
            <a:off x="2792222" y="2681829"/>
            <a:ext cx="6983545" cy="1139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5295" marR="30480" indent="-1687830">
              <a:lnSpc>
                <a:spcPct val="120000"/>
              </a:lnSpc>
              <a:spcBef>
                <a:spcPts val="95"/>
              </a:spcBef>
            </a:pPr>
            <a:r>
              <a:rPr sz="3200" spc="-180" dirty="0">
                <a:latin typeface="Arial"/>
                <a:cs typeface="Arial"/>
              </a:rPr>
              <a:t>Q</a:t>
            </a:r>
            <a:r>
              <a:rPr sz="3150" spc="-270" baseline="-21164" dirty="0">
                <a:latin typeface="Arial"/>
                <a:cs typeface="Arial"/>
              </a:rPr>
              <a:t>k+1</a:t>
            </a:r>
            <a:r>
              <a:rPr sz="3200" spc="-180" dirty="0">
                <a:latin typeface="Arial"/>
                <a:cs typeface="Arial"/>
              </a:rPr>
              <a:t>(s,a)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85" dirty="0">
                <a:latin typeface="Arial"/>
                <a:cs typeface="Arial"/>
              </a:rPr>
              <a:t>=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15" dirty="0">
                <a:latin typeface="Arial"/>
                <a:cs typeface="Arial"/>
              </a:rPr>
              <a:t>∑</a:t>
            </a:r>
            <a:r>
              <a:rPr sz="3150" spc="-322" baseline="-21164" dirty="0">
                <a:latin typeface="Arial"/>
                <a:cs typeface="Arial"/>
              </a:rPr>
              <a:t>s'</a:t>
            </a:r>
            <a:r>
              <a:rPr sz="3150" spc="262" baseline="-21164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P(s'|s,a)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(R(s,a,s')+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b="1" spc="-120" dirty="0">
                <a:latin typeface="Arial"/>
                <a:cs typeface="Arial"/>
              </a:rPr>
              <a:t>γV</a:t>
            </a:r>
            <a:r>
              <a:rPr sz="3150" b="1" spc="-179" baseline="-21164" dirty="0">
                <a:latin typeface="Arial"/>
                <a:cs typeface="Arial"/>
              </a:rPr>
              <a:t>k</a:t>
            </a:r>
            <a:r>
              <a:rPr sz="3200" b="1" spc="-120" dirty="0">
                <a:latin typeface="Arial"/>
                <a:cs typeface="Arial"/>
              </a:rPr>
              <a:t>(s')</a:t>
            </a:r>
            <a:r>
              <a:rPr sz="3200" spc="-120" dirty="0">
                <a:latin typeface="Arial"/>
                <a:cs typeface="Arial"/>
              </a:rPr>
              <a:t>) </a:t>
            </a:r>
            <a:r>
              <a:rPr sz="3200" b="1" spc="-204" dirty="0">
                <a:latin typeface="Arial"/>
                <a:cs typeface="Arial"/>
              </a:rPr>
              <a:t>V</a:t>
            </a:r>
            <a:r>
              <a:rPr sz="3150" b="1" spc="-307" baseline="-21164" dirty="0">
                <a:latin typeface="Arial"/>
                <a:cs typeface="Arial"/>
              </a:rPr>
              <a:t>k</a:t>
            </a:r>
            <a:r>
              <a:rPr sz="3200" b="1" spc="-204" dirty="0">
                <a:latin typeface="Arial"/>
                <a:cs typeface="Arial"/>
              </a:rPr>
              <a:t>(s)</a:t>
            </a:r>
            <a:r>
              <a:rPr sz="3200" b="1" spc="-170" dirty="0">
                <a:latin typeface="Arial"/>
                <a:cs typeface="Arial"/>
              </a:rPr>
              <a:t> </a:t>
            </a:r>
            <a:r>
              <a:rPr sz="3200" b="1" spc="-285" dirty="0">
                <a:latin typeface="Arial"/>
                <a:cs typeface="Arial"/>
              </a:rPr>
              <a:t>=</a:t>
            </a:r>
            <a:r>
              <a:rPr sz="3200" b="1" spc="-155" dirty="0">
                <a:latin typeface="Arial"/>
                <a:cs typeface="Arial"/>
              </a:rPr>
              <a:t> </a:t>
            </a:r>
            <a:r>
              <a:rPr sz="3200" b="1" spc="-185" dirty="0">
                <a:latin typeface="Arial"/>
                <a:cs typeface="Arial"/>
              </a:rPr>
              <a:t>max</a:t>
            </a:r>
            <a:r>
              <a:rPr sz="3150" b="1" spc="-277" baseline="-21164" dirty="0">
                <a:latin typeface="Arial"/>
                <a:cs typeface="Arial"/>
              </a:rPr>
              <a:t>a</a:t>
            </a:r>
            <a:r>
              <a:rPr sz="3150" b="1" spc="157" baseline="-21164" dirty="0">
                <a:latin typeface="Arial"/>
                <a:cs typeface="Arial"/>
              </a:rPr>
              <a:t> </a:t>
            </a:r>
            <a:r>
              <a:rPr sz="3200" b="1" spc="-45" dirty="0">
                <a:latin typeface="Arial"/>
                <a:cs typeface="Arial"/>
              </a:rPr>
              <a:t>Q</a:t>
            </a:r>
            <a:r>
              <a:rPr sz="3150" b="1" spc="-67" baseline="-21164" dirty="0">
                <a:latin typeface="Arial"/>
                <a:cs typeface="Arial"/>
              </a:rPr>
              <a:t>k</a:t>
            </a:r>
            <a:r>
              <a:rPr sz="3200" b="1" spc="-45" dirty="0">
                <a:latin typeface="Arial"/>
                <a:cs typeface="Arial"/>
              </a:rPr>
              <a:t>(s,a)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5EA070-BBFB-014A-A521-F851E673F70B}"/>
              </a:ext>
            </a:extLst>
          </p:cNvPr>
          <p:cNvSpPr txBox="1"/>
          <p:nvPr/>
        </p:nvSpPr>
        <p:spPr>
          <a:xfrm>
            <a:off x="1012749" y="4738255"/>
            <a:ext cx="1096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spc="-125" dirty="0">
                <a:latin typeface="Arial"/>
                <a:cs typeface="Arial"/>
              </a:rPr>
              <a:t>Traditionally,</a:t>
            </a:r>
            <a:r>
              <a:rPr lang="en" altLang="zh-CN" sz="2400" spc="-114" dirty="0">
                <a:latin typeface="Arial"/>
                <a:cs typeface="Arial"/>
              </a:rPr>
              <a:t> </a:t>
            </a:r>
            <a:r>
              <a:rPr lang="en" altLang="zh-CN" sz="2400" spc="-70" dirty="0">
                <a:latin typeface="Arial"/>
                <a:cs typeface="Arial"/>
              </a:rPr>
              <a:t>there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-229" dirty="0">
                <a:latin typeface="Arial"/>
                <a:cs typeface="Arial"/>
              </a:rPr>
              <a:t>was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-254" dirty="0">
                <a:latin typeface="Arial"/>
                <a:cs typeface="Arial"/>
              </a:rPr>
              <a:t>a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-130" dirty="0">
                <a:latin typeface="Arial"/>
                <a:cs typeface="Arial"/>
              </a:rPr>
              <a:t>preference</a:t>
            </a:r>
            <a:r>
              <a:rPr lang="en" altLang="zh-CN" sz="2400" spc="-165" dirty="0">
                <a:latin typeface="Arial"/>
                <a:cs typeface="Arial"/>
              </a:rPr>
              <a:t> </a:t>
            </a:r>
            <a:r>
              <a:rPr lang="en" altLang="zh-CN" sz="2400" spc="-30" dirty="0">
                <a:latin typeface="Arial"/>
                <a:cs typeface="Arial"/>
              </a:rPr>
              <a:t>for</a:t>
            </a:r>
            <a:r>
              <a:rPr lang="en" altLang="zh-CN" sz="2400" spc="-170" dirty="0">
                <a:latin typeface="Arial"/>
                <a:cs typeface="Arial"/>
              </a:rPr>
              <a:t> keeping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-105" dirty="0">
                <a:latin typeface="Arial"/>
                <a:cs typeface="Arial"/>
              </a:rPr>
              <a:t>track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dirty="0">
                <a:latin typeface="Arial"/>
                <a:cs typeface="Arial"/>
              </a:rPr>
              <a:t>of</a:t>
            </a:r>
            <a:r>
              <a:rPr lang="en" altLang="zh-CN" sz="2400" spc="-160" dirty="0">
                <a:latin typeface="Arial"/>
                <a:cs typeface="Arial"/>
              </a:rPr>
              <a:t> </a:t>
            </a:r>
            <a:r>
              <a:rPr lang="en" altLang="zh-CN" sz="2400" spc="-110" dirty="0">
                <a:latin typeface="Arial"/>
                <a:cs typeface="Arial"/>
              </a:rPr>
              <a:t>V(s) </a:t>
            </a:r>
            <a:r>
              <a:rPr lang="en" altLang="zh-CN" sz="2400" spc="-114" dirty="0">
                <a:latin typeface="Arial"/>
                <a:cs typeface="Arial"/>
              </a:rPr>
              <a:t>over</a:t>
            </a:r>
            <a:r>
              <a:rPr lang="en" altLang="zh-CN" sz="2400" spc="-170" dirty="0">
                <a:latin typeface="Arial"/>
                <a:cs typeface="Arial"/>
              </a:rPr>
              <a:t> </a:t>
            </a:r>
            <a:r>
              <a:rPr lang="en" altLang="zh-CN" sz="2400" spc="-220" dirty="0">
                <a:latin typeface="Arial"/>
                <a:cs typeface="Arial"/>
              </a:rPr>
              <a:t>Q(</a:t>
            </a:r>
            <a:r>
              <a:rPr lang="en" altLang="zh-CN" sz="2400" spc="-220" dirty="0" err="1">
                <a:latin typeface="Arial"/>
                <a:cs typeface="Arial"/>
              </a:rPr>
              <a:t>s,a</a:t>
            </a:r>
            <a:r>
              <a:rPr lang="en" altLang="zh-CN" sz="2400" spc="-220" dirty="0">
                <a:latin typeface="Arial"/>
                <a:cs typeface="Arial"/>
              </a:rPr>
              <a:t>)</a:t>
            </a:r>
            <a:r>
              <a:rPr lang="en" altLang="zh-CN" sz="2400" spc="-150" dirty="0">
                <a:latin typeface="Arial"/>
                <a:cs typeface="Arial"/>
              </a:rPr>
              <a:t> </a:t>
            </a:r>
            <a:r>
              <a:rPr lang="en" altLang="zh-CN" sz="2400" spc="-305" dirty="0">
                <a:latin typeface="Arial"/>
                <a:cs typeface="Arial"/>
              </a:rPr>
              <a:t>as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95" dirty="0">
                <a:latin typeface="Arial"/>
                <a:cs typeface="Arial"/>
              </a:rPr>
              <a:t>it</a:t>
            </a:r>
            <a:r>
              <a:rPr lang="en" altLang="zh-CN" sz="2400" spc="-150" dirty="0">
                <a:latin typeface="Arial"/>
                <a:cs typeface="Arial"/>
              </a:rPr>
              <a:t> </a:t>
            </a:r>
            <a:r>
              <a:rPr lang="en" altLang="zh-CN" sz="2400" spc="-229" dirty="0">
                <a:latin typeface="Arial"/>
                <a:cs typeface="Arial"/>
              </a:rPr>
              <a:t>was</a:t>
            </a:r>
            <a:r>
              <a:rPr lang="en" altLang="zh-CN" sz="2400" spc="-145" dirty="0">
                <a:latin typeface="Arial"/>
                <a:cs typeface="Arial"/>
              </a:rPr>
              <a:t> </a:t>
            </a:r>
            <a:r>
              <a:rPr lang="en" altLang="zh-CN" sz="2400" spc="-10" dirty="0">
                <a:latin typeface="Arial"/>
                <a:cs typeface="Arial"/>
              </a:rPr>
              <a:t>smaller</a:t>
            </a:r>
            <a:endParaRPr lang="en" altLang="zh-CN" sz="2400" dirty="0">
              <a:latin typeface="Arial"/>
              <a:cs typeface="Arial"/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1490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46F7F-30C6-8641-AD0E-EEC92A06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Q-table Update</a:t>
            </a:r>
            <a:endParaRPr kumimoji="1"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B40CBBE-474E-B249-982E-C3B6F707BCC6}"/>
              </a:ext>
            </a:extLst>
          </p:cNvPr>
          <p:cNvSpPr txBox="1"/>
          <p:nvPr/>
        </p:nvSpPr>
        <p:spPr>
          <a:xfrm>
            <a:off x="662940" y="1607261"/>
            <a:ext cx="78759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155" dirty="0">
                <a:latin typeface="Arial"/>
                <a:cs typeface="Arial"/>
              </a:rPr>
              <a:t>Q[s,a]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320" dirty="0">
                <a:latin typeface="Arial"/>
                <a:cs typeface="Arial"/>
              </a:rPr>
              <a:t>←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Q[s,a]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285" dirty="0">
                <a:latin typeface="Arial"/>
                <a:cs typeface="Arial"/>
              </a:rPr>
              <a:t>+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α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345" dirty="0">
                <a:latin typeface="Arial"/>
                <a:cs typeface="Arial"/>
              </a:rPr>
              <a:t>*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(r+γ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345" dirty="0">
                <a:latin typeface="Arial"/>
                <a:cs typeface="Arial"/>
              </a:rPr>
              <a:t>*</a:t>
            </a:r>
            <a:r>
              <a:rPr sz="3200" spc="-14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max</a:t>
            </a:r>
            <a:r>
              <a:rPr sz="3150" spc="-217" baseline="-21164" dirty="0">
                <a:latin typeface="Arial"/>
                <a:cs typeface="Arial"/>
              </a:rPr>
              <a:t>a’</a:t>
            </a:r>
            <a:r>
              <a:rPr sz="3200" spc="-145" dirty="0">
                <a:latin typeface="Arial"/>
                <a:cs typeface="Arial"/>
              </a:rPr>
              <a:t>Q[s’,a’]-</a:t>
            </a:r>
            <a:r>
              <a:rPr sz="3200" spc="-55" dirty="0">
                <a:latin typeface="Arial"/>
                <a:cs typeface="Arial"/>
              </a:rPr>
              <a:t>Q[s,a])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EEE63B-3903-4F4C-B049-71407EE4CD03}"/>
              </a:ext>
            </a:extLst>
          </p:cNvPr>
          <p:cNvSpPr txBox="1"/>
          <p:nvPr/>
        </p:nvSpPr>
        <p:spPr>
          <a:xfrm>
            <a:off x="688340" y="3363290"/>
            <a:ext cx="105371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300" dirty="0">
                <a:latin typeface="Arial"/>
                <a:cs typeface="Arial"/>
              </a:rPr>
              <a:t>A</a:t>
            </a:r>
            <a:r>
              <a:rPr sz="3200" spc="-140" dirty="0">
                <a:latin typeface="Arial"/>
                <a:cs typeface="Arial"/>
              </a:rPr>
              <a:t> </a:t>
            </a:r>
            <a:r>
              <a:rPr sz="3200" spc="-225" dirty="0">
                <a:latin typeface="Arial"/>
                <a:cs typeface="Arial"/>
              </a:rPr>
              <a:t>Q-</a:t>
            </a:r>
            <a:r>
              <a:rPr sz="3200" spc="-90" dirty="0">
                <a:latin typeface="Arial"/>
                <a:cs typeface="Arial"/>
              </a:rPr>
              <a:t>table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enumerates </a:t>
            </a:r>
            <a:r>
              <a:rPr sz="3200" spc="-70" dirty="0">
                <a:latin typeface="Arial"/>
                <a:cs typeface="Arial"/>
              </a:rPr>
              <a:t>all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possible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states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and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75" dirty="0">
                <a:latin typeface="Arial"/>
                <a:cs typeface="Arial"/>
              </a:rPr>
              <a:t>all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possible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actions </a:t>
            </a:r>
            <a:r>
              <a:rPr sz="3200" spc="-165" dirty="0">
                <a:latin typeface="Arial"/>
                <a:cs typeface="Arial"/>
              </a:rPr>
              <a:t>and</a:t>
            </a:r>
            <a:r>
              <a:rPr sz="3200" spc="-135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gives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the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utility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each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action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in</a:t>
            </a:r>
            <a:r>
              <a:rPr sz="3200" spc="-140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each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state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C25FA36-4321-DC46-9062-34048ED6EB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66" y="4436745"/>
            <a:ext cx="6019054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1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D0797-8884-CB4E-9297-6D90C451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Q-learning algorithm</a:t>
            </a:r>
            <a:endParaRPr kumimoji="1"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F779DD0-CFE4-D740-A5EA-0D261D330308}"/>
              </a:ext>
            </a:extLst>
          </p:cNvPr>
          <p:cNvSpPr txBox="1"/>
          <p:nvPr/>
        </p:nvSpPr>
        <p:spPr>
          <a:xfrm>
            <a:off x="662940" y="1509941"/>
            <a:ext cx="7837805" cy="401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884295">
              <a:lnSpc>
                <a:spcPct val="120000"/>
              </a:lnSpc>
              <a:spcBef>
                <a:spcPts val="105"/>
              </a:spcBef>
            </a:pPr>
            <a:r>
              <a:rPr sz="3200" spc="-240" dirty="0">
                <a:latin typeface="Arial"/>
                <a:cs typeface="Arial"/>
              </a:rPr>
              <a:t>Assign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Q[S,A]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arbitrarily </a:t>
            </a:r>
            <a:r>
              <a:rPr sz="3200" spc="-160" dirty="0">
                <a:latin typeface="Arial"/>
                <a:cs typeface="Arial"/>
              </a:rPr>
              <a:t>observe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70" dirty="0">
                <a:latin typeface="Arial"/>
                <a:cs typeface="Arial"/>
              </a:rPr>
              <a:t>current</a:t>
            </a:r>
            <a:r>
              <a:rPr sz="3200" spc="-145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state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405" dirty="0">
                <a:latin typeface="Arial"/>
                <a:cs typeface="Arial"/>
              </a:rPr>
              <a:t>s </a:t>
            </a:r>
            <a:r>
              <a:rPr sz="3200" b="1" spc="-10" dirty="0">
                <a:latin typeface="Arial"/>
                <a:cs typeface="Arial"/>
              </a:rPr>
              <a:t>repeat</a:t>
            </a:r>
            <a:endParaRPr sz="3200">
              <a:latin typeface="Arial"/>
              <a:cs typeface="Arial"/>
            </a:endParaRPr>
          </a:p>
          <a:p>
            <a:pPr marL="495300" marR="2501265">
              <a:lnSpc>
                <a:spcPct val="120100"/>
              </a:lnSpc>
              <a:spcBef>
                <a:spcPts val="5"/>
              </a:spcBef>
            </a:pPr>
            <a:r>
              <a:rPr sz="3000" spc="-130" dirty="0">
                <a:latin typeface="Arial"/>
                <a:cs typeface="Arial"/>
              </a:rPr>
              <a:t>select</a:t>
            </a:r>
            <a:r>
              <a:rPr sz="3000" spc="-165" dirty="0">
                <a:latin typeface="Arial"/>
                <a:cs typeface="Arial"/>
              </a:rPr>
              <a:t> </a:t>
            </a:r>
            <a:r>
              <a:rPr sz="3000" spc="-155" dirty="0">
                <a:latin typeface="Arial"/>
                <a:cs typeface="Arial"/>
              </a:rPr>
              <a:t>and </a:t>
            </a:r>
            <a:r>
              <a:rPr sz="3000" spc="-120" dirty="0">
                <a:latin typeface="Arial"/>
                <a:cs typeface="Arial"/>
              </a:rPr>
              <a:t>carry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out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175" dirty="0">
                <a:latin typeface="Arial"/>
                <a:cs typeface="Arial"/>
              </a:rPr>
              <a:t>an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90" dirty="0">
                <a:latin typeface="Arial"/>
                <a:cs typeface="Arial"/>
              </a:rPr>
              <a:t>action</a:t>
            </a:r>
            <a:r>
              <a:rPr sz="3000" spc="-170" dirty="0">
                <a:latin typeface="Arial"/>
                <a:cs typeface="Arial"/>
              </a:rPr>
              <a:t> </a:t>
            </a:r>
            <a:r>
              <a:rPr sz="3000" spc="-50" dirty="0">
                <a:latin typeface="Arial"/>
                <a:cs typeface="Arial"/>
              </a:rPr>
              <a:t>a </a:t>
            </a:r>
            <a:r>
              <a:rPr sz="3000" spc="-150" dirty="0">
                <a:latin typeface="Arial"/>
                <a:cs typeface="Arial"/>
              </a:rPr>
              <a:t>observe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-110" dirty="0">
                <a:latin typeface="Arial"/>
                <a:cs typeface="Arial"/>
              </a:rPr>
              <a:t>reward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</a:t>
            </a:r>
            <a:r>
              <a:rPr sz="3000" spc="-130" dirty="0">
                <a:latin typeface="Arial"/>
                <a:cs typeface="Arial"/>
              </a:rPr>
              <a:t> </a:t>
            </a:r>
            <a:r>
              <a:rPr sz="3000" spc="-150" dirty="0">
                <a:latin typeface="Arial"/>
                <a:cs typeface="Arial"/>
              </a:rPr>
              <a:t>and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-110" dirty="0">
                <a:latin typeface="Arial"/>
                <a:cs typeface="Arial"/>
              </a:rPr>
              <a:t>state</a:t>
            </a:r>
            <a:r>
              <a:rPr sz="3000" spc="-15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s’</a:t>
            </a:r>
            <a:endParaRPr sz="300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720"/>
              </a:spcBef>
            </a:pPr>
            <a:r>
              <a:rPr sz="3000" spc="-140" dirty="0">
                <a:latin typeface="Arial"/>
                <a:cs typeface="Arial"/>
              </a:rPr>
              <a:t>Q[s,a] </a:t>
            </a:r>
            <a:r>
              <a:rPr sz="3000" spc="-300" dirty="0">
                <a:latin typeface="Arial"/>
                <a:cs typeface="Arial"/>
              </a:rPr>
              <a:t>←</a:t>
            </a:r>
            <a:r>
              <a:rPr sz="3000" spc="-145" dirty="0">
                <a:latin typeface="Arial"/>
                <a:cs typeface="Arial"/>
              </a:rPr>
              <a:t> Q[s,a]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265" dirty="0">
                <a:latin typeface="Arial"/>
                <a:cs typeface="Arial"/>
              </a:rPr>
              <a:t>+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α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315" dirty="0">
                <a:latin typeface="Arial"/>
                <a:cs typeface="Arial"/>
              </a:rPr>
              <a:t>*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-130" dirty="0">
                <a:latin typeface="Arial"/>
                <a:cs typeface="Arial"/>
              </a:rPr>
              <a:t>(r+γ </a:t>
            </a:r>
            <a:r>
              <a:rPr sz="3000" spc="315" dirty="0">
                <a:latin typeface="Arial"/>
                <a:cs typeface="Arial"/>
              </a:rPr>
              <a:t>*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max</a:t>
            </a:r>
            <a:r>
              <a:rPr sz="3000" spc="-209" baseline="-20833" dirty="0">
                <a:latin typeface="Arial"/>
                <a:cs typeface="Arial"/>
              </a:rPr>
              <a:t>a’</a:t>
            </a:r>
            <a:r>
              <a:rPr sz="3000" spc="-140" dirty="0">
                <a:latin typeface="Arial"/>
                <a:cs typeface="Arial"/>
              </a:rPr>
              <a:t>Q[s’,a’]-</a:t>
            </a:r>
            <a:r>
              <a:rPr sz="3000" spc="-50" dirty="0">
                <a:latin typeface="Arial"/>
                <a:cs typeface="Arial"/>
              </a:rPr>
              <a:t>Q[s,a])</a:t>
            </a:r>
            <a:endParaRPr sz="3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3200" b="1" spc="-150" dirty="0">
                <a:latin typeface="Arial"/>
                <a:cs typeface="Arial"/>
              </a:rPr>
              <a:t>until</a:t>
            </a:r>
            <a:r>
              <a:rPr sz="3200" b="1" spc="-14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termination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0E9439B-2C3B-684B-8890-5A8A63197CB4}"/>
              </a:ext>
            </a:extLst>
          </p:cNvPr>
          <p:cNvSpPr txBox="1"/>
          <p:nvPr/>
        </p:nvSpPr>
        <p:spPr>
          <a:xfrm>
            <a:off x="1816354" y="5673863"/>
            <a:ext cx="709993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action-</a:t>
            </a:r>
            <a:r>
              <a:rPr sz="1800" dirty="0">
                <a:latin typeface="Arial"/>
                <a:cs typeface="Arial"/>
              </a:rPr>
              <a:t>value function,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directly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approximates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optimal action-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function,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independent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policy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followed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75F1FAB-3D08-8342-8B9F-FEDA11F4217D}"/>
              </a:ext>
            </a:extLst>
          </p:cNvPr>
          <p:cNvSpPr txBox="1"/>
          <p:nvPr/>
        </p:nvSpPr>
        <p:spPr>
          <a:xfrm>
            <a:off x="8966072" y="1740534"/>
            <a:ext cx="28117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 marR="168910" indent="-1574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learning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rate,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α,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ranges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(0,1] </a:t>
            </a:r>
            <a:r>
              <a:rPr sz="1800" spc="-100" dirty="0">
                <a:latin typeface="Arial"/>
                <a:cs typeface="Arial"/>
              </a:rPr>
              <a:t>1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env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is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deterministic </a:t>
            </a:r>
            <a:r>
              <a:rPr sz="1800" spc="-25" dirty="0">
                <a:latin typeface="Arial"/>
                <a:cs typeface="Arial"/>
              </a:rPr>
              <a:t>often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0.1</a:t>
            </a:r>
            <a:endParaRPr sz="1800">
              <a:latin typeface="Arial"/>
              <a:cs typeface="Arial"/>
            </a:endParaRPr>
          </a:p>
          <a:p>
            <a:pPr marL="169545" marR="5080" indent="-157480">
              <a:lnSpc>
                <a:spcPct val="100000"/>
              </a:lnSpc>
            </a:pPr>
            <a:r>
              <a:rPr sz="1800" spc="-65" dirty="0">
                <a:latin typeface="Arial"/>
                <a:cs typeface="Arial"/>
              </a:rPr>
              <a:t>discount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factor,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γ, </a:t>
            </a:r>
            <a:r>
              <a:rPr sz="1800" spc="-120" dirty="0">
                <a:latin typeface="Arial"/>
                <a:cs typeface="Arial"/>
              </a:rPr>
              <a:t>ranges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[0,1] </a:t>
            </a:r>
            <a:r>
              <a:rPr sz="1800" spc="-100" dirty="0">
                <a:latin typeface="Arial"/>
                <a:cs typeface="Arial"/>
              </a:rPr>
              <a:t>0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is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myopic,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1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long-</a:t>
            </a:r>
            <a:r>
              <a:rPr sz="1800" spc="-20" dirty="0">
                <a:latin typeface="Arial"/>
                <a:cs typeface="Arial"/>
              </a:rPr>
              <a:t>term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896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489CB-755A-2C49-9731-741DF2A8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 Learning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05561-D45D-AE4B-A21E-F7772DF8C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Pros</a:t>
            </a:r>
          </a:p>
          <a:p>
            <a:pPr lvl="1"/>
            <a:r>
              <a:rPr kumimoji="1" lang="en" altLang="zh-CN" dirty="0"/>
              <a:t>We don’t need to have a forward model/transition function</a:t>
            </a:r>
          </a:p>
          <a:p>
            <a:pPr lvl="1"/>
            <a:r>
              <a:rPr kumimoji="1" lang="en" altLang="zh-CN" dirty="0"/>
              <a:t>Means we can go into an environment blind </a:t>
            </a:r>
          </a:p>
          <a:p>
            <a:r>
              <a:rPr kumimoji="1" lang="en" altLang="zh-CN" dirty="0"/>
              <a:t>Cons</a:t>
            </a:r>
          </a:p>
          <a:p>
            <a:pPr lvl="1"/>
            <a:r>
              <a:rPr kumimoji="1" lang="en" altLang="zh-CN" dirty="0"/>
              <a:t>Takes up more memory than Value Iteration as we have to hold a |S|*|A| table instead of just an |S|-sized table</a:t>
            </a:r>
          </a:p>
          <a:p>
            <a:pPr lvl="2"/>
            <a:r>
              <a:rPr kumimoji="1" lang="en" altLang="zh-CN" dirty="0"/>
              <a:t>Can be ameliorated with function approximation</a:t>
            </a:r>
          </a:p>
          <a:p>
            <a:pPr lvl="1"/>
            <a:r>
              <a:rPr kumimoji="1" lang="en" altLang="zh-CN" dirty="0"/>
              <a:t>Bigger table means (at times) longer to converge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53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CA0007-89CD-405B-859A-89A83E27DF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69417"/>
            <a:ext cx="12192000" cy="685799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292801A-BD99-4F78-B3F7-BAC7EB3F98E4}"/>
              </a:ext>
            </a:extLst>
          </p:cNvPr>
          <p:cNvSpPr txBox="1"/>
          <p:nvPr/>
        </p:nvSpPr>
        <p:spPr>
          <a:xfrm>
            <a:off x="9297161" y="5487161"/>
            <a:ext cx="2667000" cy="1201420"/>
          </a:xfrm>
          <a:prstGeom prst="rect">
            <a:avLst/>
          </a:prstGeom>
          <a:solidFill>
            <a:srgbClr val="FFFFFF"/>
          </a:solidFill>
          <a:ln w="25907">
            <a:solidFill>
              <a:srgbClr val="9BBA5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 marR="462280">
              <a:lnSpc>
                <a:spcPct val="100000"/>
              </a:lnSpc>
              <a:spcBef>
                <a:spcPts val="240"/>
              </a:spcBef>
            </a:pPr>
            <a:r>
              <a:rPr sz="18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kotaku.com/the-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story-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behind-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mass-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effect-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andromedas-troubled-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five-1795886428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7717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489CB-755A-2C49-9731-741DF2A8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Q Learning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05561-D45D-AE4B-A21E-F7772DF8C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The most general game playing/decision making technique we’ve seen so far</a:t>
            </a:r>
          </a:p>
          <a:p>
            <a:r>
              <a:rPr kumimoji="1" lang="en" altLang="zh-CN" dirty="0"/>
              <a:t>Only needs a reward function, list of actions, and state representation</a:t>
            </a:r>
          </a:p>
          <a:p>
            <a:r>
              <a:rPr kumimoji="1" lang="en" altLang="zh-CN" dirty="0"/>
              <a:t>But that state space sure is too massive to be useful huh?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FC5D773-A7BF-7F48-8947-6AF8C20272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513" y="4218316"/>
            <a:ext cx="8897752" cy="1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3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5" b="10798"/>
          <a:stretch>
            <a:fillRect/>
          </a:stretch>
        </p:blipFill>
        <p:spPr>
          <a:xfrm rot="16200000">
            <a:off x="4616978" y="-4614109"/>
            <a:ext cx="2943531" cy="12206514"/>
          </a:xfrm>
          <a:custGeom>
            <a:avLst/>
            <a:gdLst>
              <a:gd name="connsiteX0" fmla="*/ 2943531 w 2943531"/>
              <a:gd name="connsiteY0" fmla="*/ 0 h 12206514"/>
              <a:gd name="connsiteX1" fmla="*/ 2943531 w 2943531"/>
              <a:gd name="connsiteY1" fmla="*/ 12206514 h 12206514"/>
              <a:gd name="connsiteX2" fmla="*/ 0 w 2943531"/>
              <a:gd name="connsiteY2" fmla="*/ 12206514 h 12206514"/>
              <a:gd name="connsiteX3" fmla="*/ 0 w 2943531"/>
              <a:gd name="connsiteY3" fmla="*/ 0 h 1220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531" h="12206514">
                <a:moveTo>
                  <a:pt x="2943531" y="0"/>
                </a:moveTo>
                <a:lnTo>
                  <a:pt x="2943531" y="12206514"/>
                </a:lnTo>
                <a:lnTo>
                  <a:pt x="0" y="12206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矩形: 圆角 1"/>
          <p:cNvSpPr/>
          <p:nvPr/>
        </p:nvSpPr>
        <p:spPr>
          <a:xfrm rot="10800000">
            <a:off x="-14514" y="-2913"/>
            <a:ext cx="12206514" cy="296091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 rot="10800000">
            <a:off x="0" y="6676570"/>
            <a:ext cx="12206514" cy="195943"/>
          </a:xfrm>
          <a:prstGeom prst="roundRect">
            <a:avLst>
              <a:gd name="adj" fmla="val 0"/>
            </a:avLst>
          </a:prstGeom>
          <a:gradFill flip="none" rotWithShape="1">
            <a:gsLst>
              <a:gs pos="31000">
                <a:srgbClr val="E07A34"/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22824" y="4403244"/>
            <a:ext cx="77791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2">
                    <a:lumMod val="50000"/>
                    <a:alpha val="26000"/>
                  </a:schemeClr>
                </a:solidFill>
              </a:rPr>
              <a:t>Thank you for watching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22824" y="2607500"/>
            <a:ext cx="8376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600" dirty="0">
                <a:solidFill>
                  <a:srgbClr val="DD6D2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感谢您的观看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47" y="355314"/>
            <a:ext cx="2136329" cy="6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5AAEA-B39B-470B-AA27-8F127015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en-US" altLang="zh-CN" spc="-70" dirty="0"/>
              <a:t> </a:t>
            </a:r>
            <a:r>
              <a:rPr lang="en-US" altLang="zh-CN" dirty="0"/>
              <a:t>use</a:t>
            </a:r>
            <a:r>
              <a:rPr lang="en-US" altLang="zh-CN" spc="-45" dirty="0"/>
              <a:t> </a:t>
            </a:r>
            <a:r>
              <a:rPr lang="en-US" altLang="zh-CN" spc="-20" dirty="0"/>
              <a:t>PCG?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76A81F-4D4D-40B7-9B9D-50117FA4C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Reducing cost of creating content?</a:t>
            </a:r>
          </a:p>
          <a:p>
            <a:pPr lvl="1"/>
            <a:r>
              <a:rPr lang="en-US" altLang="zh-CN" dirty="0"/>
              <a:t>Yes, when clever (</a:t>
            </a:r>
            <a:r>
              <a:rPr lang="en-US" altLang="zh-CN" dirty="0" err="1"/>
              <a:t>SpeedTree</a:t>
            </a:r>
            <a:r>
              <a:rPr lang="en-US" altLang="zh-CN" dirty="0"/>
              <a:t>), but can add complications (Mass Effect Andromeda)</a:t>
            </a:r>
          </a:p>
          <a:p>
            <a:pPr lvl="1"/>
            <a:r>
              <a:rPr lang="en-US" altLang="zh-CN" dirty="0"/>
              <a:t>Exponentially increasing costs (levels, maps, missions, etc.)</a:t>
            </a:r>
          </a:p>
          <a:p>
            <a:r>
              <a:rPr lang="en-US" altLang="zh-CN" dirty="0"/>
              <a:t>CONTENT IS KING</a:t>
            </a:r>
          </a:p>
          <a:p>
            <a:pPr lvl="1"/>
            <a:r>
              <a:rPr lang="en-US" altLang="zh-CN" dirty="0"/>
              <a:t>If its interesting/personal/exciting to the player (Borderlands 2 guns), not if its bland oatmeal (No Man’s Sky)</a:t>
            </a:r>
          </a:p>
          <a:p>
            <a:pPr lvl="1"/>
            <a:r>
              <a:rPr lang="en-US" altLang="zh-CN" dirty="0"/>
              <a:t>Computed content saves:</a:t>
            </a:r>
          </a:p>
          <a:p>
            <a:pPr lvl="2"/>
            <a:r>
              <a:rPr lang="en-US" altLang="zh-CN" dirty="0"/>
              <a:t>development costs</a:t>
            </a:r>
          </a:p>
          <a:p>
            <a:pPr lvl="2"/>
            <a:r>
              <a:rPr lang="en-US" altLang="zh-CN" dirty="0"/>
              <a:t>Storage and/or main memory</a:t>
            </a:r>
          </a:p>
          <a:p>
            <a:r>
              <a:rPr lang="en-US" altLang="zh-CN" dirty="0"/>
              <a:t>Keep player playing/replaying</a:t>
            </a:r>
          </a:p>
          <a:p>
            <a:pPr lvl="1"/>
            <a:r>
              <a:rPr lang="en-US" altLang="zh-CN" dirty="0"/>
              <a:t>Adapting to player (Left4Dead AI director), new every time (</a:t>
            </a:r>
            <a:r>
              <a:rPr lang="en-US" altLang="zh-CN" dirty="0" err="1"/>
              <a:t>Spelunky</a:t>
            </a:r>
            <a:r>
              <a:rPr lang="en-US" altLang="zh-CN" dirty="0"/>
              <a:t>), or subarea (Bloodborne Chalice Dungeons)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31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4020</Words>
  <Application>Microsoft Office PowerPoint</Application>
  <PresentationFormat>宽屏</PresentationFormat>
  <Paragraphs>534</Paragraphs>
  <Slides>81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1" baseType="lpstr">
      <vt:lpstr>Arial-BoldItalicMT</vt:lpstr>
      <vt:lpstr>等线</vt:lpstr>
      <vt:lpstr>等线 Light</vt:lpstr>
      <vt:lpstr>黑体</vt:lpstr>
      <vt:lpstr>庞门正道粗书体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Procedural Content Generation</vt:lpstr>
      <vt:lpstr>What is PCG</vt:lpstr>
      <vt:lpstr>PowerPoint 演示文稿</vt:lpstr>
      <vt:lpstr>PowerPoint 演示文稿</vt:lpstr>
      <vt:lpstr>PowerPoint 演示文稿</vt:lpstr>
      <vt:lpstr>PowerPoint 演示文稿</vt:lpstr>
      <vt:lpstr>Why use PCG?</vt:lpstr>
      <vt:lpstr>Two Major Ways to use PCG</vt:lpstr>
      <vt:lpstr>PCG high-level Methods</vt:lpstr>
      <vt:lpstr>PCG high-level Methods</vt:lpstr>
      <vt:lpstr>History</vt:lpstr>
      <vt:lpstr>History</vt:lpstr>
      <vt:lpstr>History</vt:lpstr>
      <vt:lpstr>History</vt:lpstr>
      <vt:lpstr>Why industry considers PCG</vt:lpstr>
      <vt:lpstr>Design time PCG</vt:lpstr>
      <vt:lpstr>Design time PCG</vt:lpstr>
      <vt:lpstr>Economies of scale</vt:lpstr>
      <vt:lpstr>Types of content</vt:lpstr>
      <vt:lpstr>Run time PCG</vt:lpstr>
      <vt:lpstr>Player Modeling</vt:lpstr>
      <vt:lpstr>Promises</vt:lpstr>
      <vt:lpstr>Pitfalls / Risks</vt:lpstr>
      <vt:lpstr>Hard problems in PCG</vt:lpstr>
      <vt:lpstr>PowerPoint 演示文稿</vt:lpstr>
      <vt:lpstr>Situating RL</vt:lpstr>
      <vt:lpstr>Organizing our thoughts</vt:lpstr>
      <vt:lpstr>Mind Map / Family Tree</vt:lpstr>
      <vt:lpstr>PowerPoint 演示文稿</vt:lpstr>
      <vt:lpstr>Fundamental Classes of Methods </vt:lpstr>
      <vt:lpstr>RL Has Revolutionized AI Gameplay</vt:lpstr>
      <vt:lpstr>PowerPoint 演示文稿</vt:lpstr>
      <vt:lpstr>PowerPoint 演示文稿</vt:lpstr>
      <vt:lpstr>PowerPoint 演示文稿</vt:lpstr>
      <vt:lpstr>PowerPoint 演示文稿</vt:lpstr>
      <vt:lpstr>Reinforcement Learning in Games</vt:lpstr>
      <vt:lpstr>PowerPoint 演示文稿</vt:lpstr>
      <vt:lpstr>One-armed Bandit Problem</vt:lpstr>
      <vt:lpstr>One-armed Bandit Process</vt:lpstr>
      <vt:lpstr>Multi-armed Bandit Problem</vt:lpstr>
      <vt:lpstr>Now what?</vt:lpstr>
      <vt:lpstr>Just Exploitation</vt:lpstr>
      <vt:lpstr>Just Exploration</vt:lpstr>
      <vt:lpstr>Epsilon (ϵ) Greedy (ϵ-Greedy)</vt:lpstr>
      <vt:lpstr>Regret</vt:lpstr>
      <vt:lpstr>Different Strategies and Regret</vt:lpstr>
      <vt:lpstr>Decaying ϵ-Greedy</vt:lpstr>
      <vt:lpstr>What does this have to do with games?</vt:lpstr>
      <vt:lpstr>But these values will probably differ based on context…</vt:lpstr>
      <vt:lpstr>State</vt:lpstr>
      <vt:lpstr>Markov Decision Process</vt:lpstr>
      <vt:lpstr>High-level Idea</vt:lpstr>
      <vt:lpstr>Markovian State</vt:lpstr>
      <vt:lpstr>State Representation Examples</vt:lpstr>
      <vt:lpstr>State Representation Examples</vt:lpstr>
      <vt:lpstr>State Representation Examples</vt:lpstr>
      <vt:lpstr>State Representation Tradeoffs</vt:lpstr>
      <vt:lpstr>Question</vt:lpstr>
      <vt:lpstr>Possible Answers</vt:lpstr>
      <vt:lpstr>Markov Decision Process</vt:lpstr>
      <vt:lpstr>Goal of the MDP</vt:lpstr>
      <vt:lpstr>MDP: Reward Function</vt:lpstr>
      <vt:lpstr>MDP: Transition function (P(s|s1,a))</vt:lpstr>
      <vt:lpstr>Value Iteration</vt:lpstr>
      <vt:lpstr>Value Iteration Update</vt:lpstr>
      <vt:lpstr>Value Iteration Update</vt:lpstr>
      <vt:lpstr>Value Iteration Update</vt:lpstr>
      <vt:lpstr>Value Iteration Update</vt:lpstr>
      <vt:lpstr>Value Iteration Update</vt:lpstr>
      <vt:lpstr>Get Policy From Value Table</vt:lpstr>
      <vt:lpstr>Question</vt:lpstr>
      <vt:lpstr>Pros/Cons</vt:lpstr>
      <vt:lpstr>PowerPoint 演示文稿</vt:lpstr>
      <vt:lpstr>PowerPoint 演示文稿</vt:lpstr>
      <vt:lpstr>Q-table Update</vt:lpstr>
      <vt:lpstr>Q-learning algorithm</vt:lpstr>
      <vt:lpstr>Q Learning</vt:lpstr>
      <vt:lpstr>Q Learning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weijun</dc:creator>
  <cp:lastModifiedBy>xi feng</cp:lastModifiedBy>
  <cp:revision>232</cp:revision>
  <dcterms:created xsi:type="dcterms:W3CDTF">2024-04-09T02:53:35Z</dcterms:created>
  <dcterms:modified xsi:type="dcterms:W3CDTF">2024-07-01T03:39:39Z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2E88985488C17FBA44AD1466C1257B8D_42</vt:lpwstr>
  </property>
  <property fmtid="{D5CDD505-2E9C-101B-9397-08002B2CF9AE}" pid="3" name="KSOProductBuildVer">
    <vt:lpwstr>2052-5.5.1.7991</vt:lpwstr>
  </property>
</Properties>
</file>